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4"/>
  </p:notesMasterIdLst>
  <p:sldIdLst>
    <p:sldId id="264" r:id="rId2"/>
    <p:sldId id="265" r:id="rId3"/>
    <p:sldId id="266" r:id="rId4"/>
    <p:sldId id="291" r:id="rId5"/>
    <p:sldId id="323" r:id="rId6"/>
    <p:sldId id="284" r:id="rId7"/>
    <p:sldId id="285" r:id="rId8"/>
    <p:sldId id="333" r:id="rId9"/>
    <p:sldId id="334" r:id="rId10"/>
    <p:sldId id="335" r:id="rId11"/>
    <p:sldId id="353" r:id="rId12"/>
    <p:sldId id="336" r:id="rId13"/>
    <p:sldId id="337" r:id="rId14"/>
    <p:sldId id="327" r:id="rId15"/>
    <p:sldId id="328" r:id="rId16"/>
    <p:sldId id="329" r:id="rId17"/>
    <p:sldId id="267" r:id="rId18"/>
    <p:sldId id="287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324" r:id="rId27"/>
    <p:sldId id="338" r:id="rId28"/>
    <p:sldId id="339" r:id="rId29"/>
    <p:sldId id="340" r:id="rId30"/>
    <p:sldId id="341" r:id="rId31"/>
    <p:sldId id="331" r:id="rId32"/>
    <p:sldId id="342" r:id="rId33"/>
    <p:sldId id="343" r:id="rId34"/>
    <p:sldId id="344" r:id="rId35"/>
    <p:sldId id="332" r:id="rId36"/>
    <p:sldId id="269" r:id="rId37"/>
    <p:sldId id="296" r:id="rId38"/>
    <p:sldId id="297" r:id="rId39"/>
    <p:sldId id="354" r:id="rId40"/>
    <p:sldId id="355" r:id="rId41"/>
    <p:sldId id="349" r:id="rId42"/>
    <p:sldId id="346" r:id="rId43"/>
    <p:sldId id="347" r:id="rId44"/>
    <p:sldId id="348" r:id="rId45"/>
    <p:sldId id="299" r:id="rId46"/>
    <p:sldId id="300" r:id="rId47"/>
    <p:sldId id="301" r:id="rId48"/>
    <p:sldId id="357" r:id="rId49"/>
    <p:sldId id="358" r:id="rId50"/>
    <p:sldId id="359" r:id="rId51"/>
    <p:sldId id="356" r:id="rId52"/>
    <p:sldId id="312" r:id="rId53"/>
    <p:sldId id="313" r:id="rId54"/>
    <p:sldId id="314" r:id="rId55"/>
    <p:sldId id="315" r:id="rId56"/>
    <p:sldId id="302" r:id="rId57"/>
    <p:sldId id="330" r:id="rId58"/>
    <p:sldId id="326" r:id="rId59"/>
    <p:sldId id="310" r:id="rId60"/>
    <p:sldId id="274" r:id="rId61"/>
    <p:sldId id="280" r:id="rId62"/>
    <p:sldId id="281" r:id="rId63"/>
  </p:sldIdLst>
  <p:sldSz cx="9144000" cy="6858000" type="screen4x3"/>
  <p:notesSz cx="6858000" cy="91440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1AB2C-5410-42BB-915C-4CBA5E3CB39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4ABCBDB-18DA-4416-96FB-ED137B5CFD0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بانکها و مؤسسات اعتباری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8FC81FB9-BC5A-4304-95C8-0FA3A70FB307}" type="parTrans" cxnId="{F0B89263-9E62-4C3D-A05E-EF026662A5DE}">
      <dgm:prSet/>
      <dgm:spPr/>
    </dgm:pt>
    <dgm:pt modelId="{DADC7DC3-7F78-46F0-8C0B-CDB5EA5513AC}" type="sibTrans" cxnId="{F0B89263-9E62-4C3D-A05E-EF026662A5DE}">
      <dgm:prSet/>
      <dgm:spPr/>
    </dgm:pt>
    <dgm:pt modelId="{F01A2049-3497-43EE-8078-94108A0399F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مؤسسات مالی  اعتباری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B1CD4C07-EEA5-4A93-935A-EA0137AE246D}" type="parTrans" cxnId="{4961B5B2-0643-455A-9237-6D4EAF20768F}">
      <dgm:prSet/>
      <dgm:spPr/>
    </dgm:pt>
    <dgm:pt modelId="{396D6B1D-6C9F-42E3-B1DC-7FEB91A704D3}" type="sibTrans" cxnId="{4961B5B2-0643-455A-9237-6D4EAF20768F}">
      <dgm:prSet/>
      <dgm:spPr/>
    </dgm:pt>
    <dgm:pt modelId="{1637A7EF-D633-4E20-A511-5585EDEC10E2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مؤسسه مالی  اعتباری سينا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E90335D4-F2B1-4689-9EFA-A557596AD0B8}" type="parTrans" cxnId="{8CC465DF-AF04-46CF-8BE6-C0435735401C}">
      <dgm:prSet/>
      <dgm:spPr/>
    </dgm:pt>
    <dgm:pt modelId="{F3C678D5-9CC5-4D13-84BB-AFBB11C36AFC}" type="sibTrans" cxnId="{8CC465DF-AF04-46CF-8BE6-C0435735401C}">
      <dgm:prSet/>
      <dgm:spPr/>
    </dgm:pt>
    <dgm:pt modelId="{BC87FFD4-C894-4D67-9FAB-A7A85CE7BD88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مؤسسه  مالی اعتباری توسعه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4E424C36-2F42-4AED-BFBD-FD8922670EFE}" type="parTrans" cxnId="{7E016EAC-B52F-4404-970F-7AC50B95EFA3}">
      <dgm:prSet/>
      <dgm:spPr/>
    </dgm:pt>
    <dgm:pt modelId="{38EBA28E-0E59-41F4-8BE6-2E441F4F8AD2}" type="sibTrans" cxnId="{7E016EAC-B52F-4404-970F-7AC50B95EFA3}">
      <dgm:prSet/>
      <dgm:spPr/>
    </dgm:pt>
    <dgm:pt modelId="{EC50611F-13F4-4486-A49D-F9D1476B1F7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مؤسسه مالی  اعتباری قوامين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8C2DDFA1-6D75-4A3C-8CA3-5D5C4955CBAF}" type="parTrans" cxnId="{3C1A675A-3408-4D02-95EE-9A7F0C186D29}">
      <dgm:prSet/>
      <dgm:spPr/>
    </dgm:pt>
    <dgm:pt modelId="{3D22F543-59A6-4303-B2B9-7040DD445BCE}" type="sibTrans" cxnId="{3C1A675A-3408-4D02-95EE-9A7F0C186D29}">
      <dgm:prSet/>
      <dgm:spPr/>
    </dgm:pt>
    <dgm:pt modelId="{C4191E63-C0F6-4528-9709-5ACCD228315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مؤسسه مالی  اعتباری انصار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0B12D63F-A988-4C49-B6E5-DBBBCB0ABA95}" type="parTrans" cxnId="{B1DA578A-C062-45DC-BA22-7554A5C212E2}">
      <dgm:prSet/>
      <dgm:spPr/>
    </dgm:pt>
    <dgm:pt modelId="{37498107-00E1-4CBC-A2B0-61DC717D6A43}" type="sibTrans" cxnId="{B1DA578A-C062-45DC-BA22-7554A5C212E2}">
      <dgm:prSet/>
      <dgm:spPr/>
    </dgm:pt>
    <dgm:pt modelId="{6482EDEC-6DB0-476E-9A7B-FAB42567D57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مؤسسه مالی  اعتباری  مهر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14EC0D10-9080-40A5-8D70-DC10F11097C0}" type="parTrans" cxnId="{9558AE6C-8302-4623-BCD7-0D010E1FA879}">
      <dgm:prSet/>
      <dgm:spPr/>
    </dgm:pt>
    <dgm:pt modelId="{99823C12-A685-4E85-A7AC-9404A1148EF4}" type="sibTrans" cxnId="{9558AE6C-8302-4623-BCD7-0D010E1FA879}">
      <dgm:prSet/>
      <dgm:spPr/>
    </dgm:pt>
    <dgm:pt modelId="{815CDAAD-99B3-42DD-BDB3-F49CACBC773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ها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2294072C-4D7C-485C-806C-9A377E3E527E}" type="parTrans" cxnId="{563B7224-2F26-49AE-A503-48F00FC10F32}">
      <dgm:prSet/>
      <dgm:spPr/>
    </dgm:pt>
    <dgm:pt modelId="{6DB28B54-DC92-49D6-9420-82B4A64400AE}" type="sibTrans" cxnId="{563B7224-2F26-49AE-A503-48F00FC10F32}">
      <dgm:prSet/>
      <dgm:spPr/>
    </dgm:pt>
    <dgm:pt modelId="{B0549658-46D0-4803-9771-4D9AC809EC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های غير دولتی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1C8CF14C-BC34-4AA7-893A-D2D46FCDB480}" type="parTrans" cxnId="{F65ADBFE-4F20-4DD3-B537-8E811208A754}">
      <dgm:prSet/>
      <dgm:spPr/>
    </dgm:pt>
    <dgm:pt modelId="{71735A57-632F-47D9-90AB-3FC7A6BCA3A3}" type="sibTrans" cxnId="{F65ADBFE-4F20-4DD3-B537-8E811208A754}">
      <dgm:prSet/>
      <dgm:spPr/>
    </dgm:pt>
    <dgm:pt modelId="{3A665020-632B-460D-AC41-60BDB08E98D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پاسارگاد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6E09B8D4-3B17-4904-88A1-66CE72070ADD}" type="parTrans" cxnId="{F3169145-5D04-4F9D-90E8-7537A7C50202}">
      <dgm:prSet/>
      <dgm:spPr/>
    </dgm:pt>
    <dgm:pt modelId="{419D46CA-DB86-4F80-9980-F9BB1AA9CBB8}" type="sibTrans" cxnId="{F3169145-5D04-4F9D-90E8-7537A7C50202}">
      <dgm:prSet/>
      <dgm:spPr/>
    </dgm:pt>
    <dgm:pt modelId="{1632C932-4188-4B4E-9EDC-00D0178DE32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 اقتصاد نوين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45A854F8-54FA-4049-8DE0-E00DB7B74083}" type="parTrans" cxnId="{387F9001-7F03-4C31-BCB7-E570F58F5A71}">
      <dgm:prSet/>
      <dgm:spPr/>
    </dgm:pt>
    <dgm:pt modelId="{9411EF0C-297F-4F8B-9C73-0EF3607CE750}" type="sibTrans" cxnId="{387F9001-7F03-4C31-BCB7-E570F58F5A71}">
      <dgm:prSet/>
      <dgm:spPr/>
    </dgm:pt>
    <dgm:pt modelId="{6C2D3417-203C-4921-B113-8D9ED8F1357E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سرمايه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A9762065-49DD-41CF-9F15-783D0B8F08FE}" type="parTrans" cxnId="{E8B30CE9-89A3-43BE-95A3-1A0A8A3D88EE}">
      <dgm:prSet/>
      <dgm:spPr/>
    </dgm:pt>
    <dgm:pt modelId="{3578243F-C6F9-4AA1-85DD-7162C727517F}" type="sibTrans" cxnId="{E8B30CE9-89A3-43BE-95A3-1A0A8A3D88EE}">
      <dgm:prSet/>
      <dgm:spPr/>
    </dgm:pt>
    <dgm:pt modelId="{DEC8806E-D6AC-48AC-8A18-1949BE61E5F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سامان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96DD5E5D-22F6-4161-B897-B4F859F9DC98}" type="parTrans" cxnId="{ED72FCD2-A013-4A25-B2D7-04A881721F2C}">
      <dgm:prSet/>
      <dgm:spPr/>
    </dgm:pt>
    <dgm:pt modelId="{5D6E8EAA-F303-4BDB-8106-84F7D506F2E8}" type="sibTrans" cxnId="{ED72FCD2-A013-4A25-B2D7-04A881721F2C}">
      <dgm:prSet/>
      <dgm:spPr/>
    </dgm:pt>
    <dgm:pt modelId="{23A0B458-7AA8-4A37-ABE9-6BF63EEE830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کارآفرين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B4200273-B8CE-4FAC-93D2-C4BB66ACA200}" type="parTrans" cxnId="{1DDA1029-7FC4-4B3B-BB6A-F0D1066200D7}">
      <dgm:prSet/>
      <dgm:spPr/>
    </dgm:pt>
    <dgm:pt modelId="{061C61DC-F964-4196-918C-D7BA95D90D6C}" type="sibTrans" cxnId="{1DDA1029-7FC4-4B3B-BB6A-F0D1066200D7}">
      <dgm:prSet/>
      <dgm:spPr/>
    </dgm:pt>
    <dgm:pt modelId="{1641523A-3018-46FC-8CC0-EF3889BA52AC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پارسيان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6A5E9CE9-D008-4979-BF49-5013E303CF50}" type="parTrans" cxnId="{F9176570-A50F-4BE2-9CD1-15ADFC2E6A63}">
      <dgm:prSet/>
      <dgm:spPr/>
    </dgm:pt>
    <dgm:pt modelId="{B2F4D3D6-889F-4C4D-9029-D2273795CC81}" type="sibTrans" cxnId="{F9176570-A50F-4BE2-9CD1-15ADFC2E6A63}">
      <dgm:prSet/>
      <dgm:spPr/>
    </dgm:pt>
    <dgm:pt modelId="{27AFB2F8-AFC3-4EFC-886A-D1E3E5DFA40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های دولتی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7D43B01B-437D-4377-A60B-FD255E490710}" type="parTrans" cxnId="{8AC83D51-BC09-4F64-A2B0-36731866C5E3}">
      <dgm:prSet/>
      <dgm:spPr/>
    </dgm:pt>
    <dgm:pt modelId="{AAECBABC-675D-4E99-B8E2-C2FE37556016}" type="sibTrans" cxnId="{8AC83D51-BC09-4F64-A2B0-36731866C5E3}">
      <dgm:prSet/>
      <dgm:spPr/>
    </dgm:pt>
    <dgm:pt modelId="{608FC673-1F2C-452A-991E-0A594C43CB7B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های تخصصی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BCCC283F-6CFA-4B89-96AE-D0353AD5220F}" type="parTrans" cxnId="{6EAB16F1-5BB6-4F55-A416-971396FECB6A}">
      <dgm:prSet/>
      <dgm:spPr/>
    </dgm:pt>
    <dgm:pt modelId="{A0B059A7-D21F-4139-9329-B2C88F6CBDAC}" type="sibTrans" cxnId="{6EAB16F1-5BB6-4F55-A416-971396FECB6A}">
      <dgm:prSet/>
      <dgm:spPr/>
    </dgm:pt>
    <dgm:pt modelId="{92F0AF59-91C5-436A-B2D9-1533AFAB812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کشاورزی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B1C4D6D0-9218-412D-870F-934239B0C8D9}" type="parTrans" cxnId="{924C024B-3CF5-4E9D-87B6-99A73B5D4584}">
      <dgm:prSet/>
      <dgm:spPr/>
    </dgm:pt>
    <dgm:pt modelId="{1924FB61-A741-41B3-8C95-AF36AD87489F}" type="sibTrans" cxnId="{924C024B-3CF5-4E9D-87B6-99A73B5D4584}">
      <dgm:prSet/>
      <dgm:spPr/>
    </dgm:pt>
    <dgm:pt modelId="{2C5A6FCD-0A1A-4E22-9E89-E2691747798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صنعت و معدن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25748277-F74A-424C-B1D5-450A755CB468}" type="parTrans" cxnId="{1A14EF33-B189-4B45-9117-206A11722C2A}">
      <dgm:prSet/>
      <dgm:spPr/>
    </dgm:pt>
    <dgm:pt modelId="{8A5EFCCA-6766-40A8-998E-E5FDC413D61B}" type="sibTrans" cxnId="{1A14EF33-B189-4B45-9117-206A11722C2A}">
      <dgm:prSet/>
      <dgm:spPr/>
    </dgm:pt>
    <dgm:pt modelId="{18803D96-DAE0-480A-BB7A-F3E38D1048A6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مسکن 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D1AD8DF9-F813-47AC-9764-ADD787EBB794}" type="parTrans" cxnId="{D0EC5E0E-A1B3-4867-851E-D231BADF9D9A}">
      <dgm:prSet/>
      <dgm:spPr/>
    </dgm:pt>
    <dgm:pt modelId="{7226FB15-5AA9-4EE7-852D-40631C0461D8}" type="sibTrans" cxnId="{D0EC5E0E-A1B3-4867-851E-D231BADF9D9A}">
      <dgm:prSet/>
      <dgm:spPr/>
    </dgm:pt>
    <dgm:pt modelId="{20E5B989-A51F-4871-85E4-42EDA4567E4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توسعه صادرات</a:t>
          </a:r>
          <a:endParaRPr kumimoji="0" lang="en-US" alt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gm:t>
    </dgm:pt>
    <dgm:pt modelId="{6338AD52-87AE-4735-BA14-4C4F2DB0FC18}" type="parTrans" cxnId="{8A50F6CC-DFE2-49C9-9764-90B6D839338E}">
      <dgm:prSet/>
      <dgm:spPr/>
    </dgm:pt>
    <dgm:pt modelId="{54E7E835-E0BC-447D-AC7D-21A77396D65F}" type="sibTrans" cxnId="{8A50F6CC-DFE2-49C9-9764-90B6D839338E}">
      <dgm:prSet/>
      <dgm:spPr/>
    </dgm:pt>
    <dgm:pt modelId="{22ED938C-7FA7-40CC-A543-A0AE70B4109A}" type="pres">
      <dgm:prSet presAssocID="{0841AB2C-5410-42BB-915C-4CBA5E3CB3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CED1F9-797C-4E8E-B863-D499836E3099}" type="pres">
      <dgm:prSet presAssocID="{64ABCBDB-18DA-4416-96FB-ED137B5CFD03}" presName="hierRoot1" presStyleCnt="0">
        <dgm:presLayoutVars>
          <dgm:hierBranch/>
        </dgm:presLayoutVars>
      </dgm:prSet>
      <dgm:spPr/>
    </dgm:pt>
    <dgm:pt modelId="{A73DF792-EF89-4CBA-9B81-68DC7B0D8043}" type="pres">
      <dgm:prSet presAssocID="{64ABCBDB-18DA-4416-96FB-ED137B5CFD03}" presName="rootComposite1" presStyleCnt="0"/>
      <dgm:spPr/>
    </dgm:pt>
    <dgm:pt modelId="{E9474126-5C6C-42C6-B277-A6E2CE5BFA5F}" type="pres">
      <dgm:prSet presAssocID="{64ABCBDB-18DA-4416-96FB-ED137B5CFD0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DC7D4-7789-4CFA-BE8E-602D7D36A0AE}" type="pres">
      <dgm:prSet presAssocID="{64ABCBDB-18DA-4416-96FB-ED137B5CFD0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FFFEDBE-0271-4DED-BF0C-69310C544E27}" type="pres">
      <dgm:prSet presAssocID="{64ABCBDB-18DA-4416-96FB-ED137B5CFD03}" presName="hierChild2" presStyleCnt="0"/>
      <dgm:spPr/>
    </dgm:pt>
    <dgm:pt modelId="{B6BD07C6-02CF-43A0-9264-4B463C8BF0ED}" type="pres">
      <dgm:prSet presAssocID="{B1CD4C07-EEA5-4A93-935A-EA0137AE246D}" presName="Name35" presStyleLbl="parChTrans1D2" presStyleIdx="0" presStyleCnt="2"/>
      <dgm:spPr/>
    </dgm:pt>
    <dgm:pt modelId="{EDB33BEE-7940-4365-B032-5B6E4F497E1C}" type="pres">
      <dgm:prSet presAssocID="{F01A2049-3497-43EE-8078-94108A0399F7}" presName="hierRoot2" presStyleCnt="0">
        <dgm:presLayoutVars>
          <dgm:hierBranch/>
        </dgm:presLayoutVars>
      </dgm:prSet>
      <dgm:spPr/>
    </dgm:pt>
    <dgm:pt modelId="{71A6CAD8-1AD1-4076-813B-4B1F95D4DE05}" type="pres">
      <dgm:prSet presAssocID="{F01A2049-3497-43EE-8078-94108A0399F7}" presName="rootComposite" presStyleCnt="0"/>
      <dgm:spPr/>
    </dgm:pt>
    <dgm:pt modelId="{F634AD7D-BD7C-468B-BC21-B807BB71204A}" type="pres">
      <dgm:prSet presAssocID="{F01A2049-3497-43EE-8078-94108A0399F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A480BD-7A0C-4DFE-AAFA-7875FD84879E}" type="pres">
      <dgm:prSet presAssocID="{F01A2049-3497-43EE-8078-94108A0399F7}" presName="rootConnector" presStyleLbl="node2" presStyleIdx="0" presStyleCnt="2"/>
      <dgm:spPr/>
      <dgm:t>
        <a:bodyPr/>
        <a:lstStyle/>
        <a:p>
          <a:endParaRPr lang="en-US"/>
        </a:p>
      </dgm:t>
    </dgm:pt>
    <dgm:pt modelId="{333B11D7-D4A2-416F-ADAA-D75370EE350D}" type="pres">
      <dgm:prSet presAssocID="{F01A2049-3497-43EE-8078-94108A0399F7}" presName="hierChild4" presStyleCnt="0"/>
      <dgm:spPr/>
    </dgm:pt>
    <dgm:pt modelId="{46194E6B-F0B9-4E4C-B0EB-11D9E59CE820}" type="pres">
      <dgm:prSet presAssocID="{E90335D4-F2B1-4689-9EFA-A557596AD0B8}" presName="Name35" presStyleLbl="parChTrans1D3" presStyleIdx="0" presStyleCnt="7"/>
      <dgm:spPr/>
    </dgm:pt>
    <dgm:pt modelId="{219480EC-F0E7-467E-B4BE-4DB1E3CC2D9B}" type="pres">
      <dgm:prSet presAssocID="{1637A7EF-D633-4E20-A511-5585EDEC10E2}" presName="hierRoot2" presStyleCnt="0">
        <dgm:presLayoutVars>
          <dgm:hierBranch val="r"/>
        </dgm:presLayoutVars>
      </dgm:prSet>
      <dgm:spPr/>
    </dgm:pt>
    <dgm:pt modelId="{4631CC2D-7552-4800-99F2-EBE86B717BDC}" type="pres">
      <dgm:prSet presAssocID="{1637A7EF-D633-4E20-A511-5585EDEC10E2}" presName="rootComposite" presStyleCnt="0"/>
      <dgm:spPr/>
    </dgm:pt>
    <dgm:pt modelId="{D7DE5407-410F-4B9D-97C5-8D27215701C4}" type="pres">
      <dgm:prSet presAssocID="{1637A7EF-D633-4E20-A511-5585EDEC10E2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BEC57A-C1C4-4A34-B0C0-526848CB073F}" type="pres">
      <dgm:prSet presAssocID="{1637A7EF-D633-4E20-A511-5585EDEC10E2}" presName="rootConnector" presStyleLbl="node3" presStyleIdx="0" presStyleCnt="7"/>
      <dgm:spPr/>
      <dgm:t>
        <a:bodyPr/>
        <a:lstStyle/>
        <a:p>
          <a:endParaRPr lang="en-US"/>
        </a:p>
      </dgm:t>
    </dgm:pt>
    <dgm:pt modelId="{EB2C9307-B929-4337-AE7D-7E1425A512F8}" type="pres">
      <dgm:prSet presAssocID="{1637A7EF-D633-4E20-A511-5585EDEC10E2}" presName="hierChild4" presStyleCnt="0"/>
      <dgm:spPr/>
    </dgm:pt>
    <dgm:pt modelId="{5FA8B5D8-5606-45AF-8361-0DADA2C5F7B0}" type="pres">
      <dgm:prSet presAssocID="{1637A7EF-D633-4E20-A511-5585EDEC10E2}" presName="hierChild5" presStyleCnt="0"/>
      <dgm:spPr/>
    </dgm:pt>
    <dgm:pt modelId="{828B81AC-79C8-4C75-A0D6-9B2CF8606A8C}" type="pres">
      <dgm:prSet presAssocID="{4E424C36-2F42-4AED-BFBD-FD8922670EFE}" presName="Name35" presStyleLbl="parChTrans1D3" presStyleIdx="1" presStyleCnt="7"/>
      <dgm:spPr/>
    </dgm:pt>
    <dgm:pt modelId="{CE9250EB-CF34-4880-892D-3C9EDE295BAF}" type="pres">
      <dgm:prSet presAssocID="{BC87FFD4-C894-4D67-9FAB-A7A85CE7BD88}" presName="hierRoot2" presStyleCnt="0">
        <dgm:presLayoutVars>
          <dgm:hierBranch val="r"/>
        </dgm:presLayoutVars>
      </dgm:prSet>
      <dgm:spPr/>
    </dgm:pt>
    <dgm:pt modelId="{20937D82-6F58-4406-B6BA-52E1AFF713CB}" type="pres">
      <dgm:prSet presAssocID="{BC87FFD4-C894-4D67-9FAB-A7A85CE7BD88}" presName="rootComposite" presStyleCnt="0"/>
      <dgm:spPr/>
    </dgm:pt>
    <dgm:pt modelId="{4F1D112A-9229-4FDF-8C21-299BAF89F416}" type="pres">
      <dgm:prSet presAssocID="{BC87FFD4-C894-4D67-9FAB-A7A85CE7BD88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1273B3-99C9-4054-B4DD-7C8D06E3F7CF}" type="pres">
      <dgm:prSet presAssocID="{BC87FFD4-C894-4D67-9FAB-A7A85CE7BD88}" presName="rootConnector" presStyleLbl="node3" presStyleIdx="1" presStyleCnt="7"/>
      <dgm:spPr/>
      <dgm:t>
        <a:bodyPr/>
        <a:lstStyle/>
        <a:p>
          <a:endParaRPr lang="en-US"/>
        </a:p>
      </dgm:t>
    </dgm:pt>
    <dgm:pt modelId="{148D7152-D81B-4678-88DF-E565A1662854}" type="pres">
      <dgm:prSet presAssocID="{BC87FFD4-C894-4D67-9FAB-A7A85CE7BD88}" presName="hierChild4" presStyleCnt="0"/>
      <dgm:spPr/>
    </dgm:pt>
    <dgm:pt modelId="{DCD080EB-F52D-4EE0-8F81-DE6A3C9499C8}" type="pres">
      <dgm:prSet presAssocID="{BC87FFD4-C894-4D67-9FAB-A7A85CE7BD88}" presName="hierChild5" presStyleCnt="0"/>
      <dgm:spPr/>
    </dgm:pt>
    <dgm:pt modelId="{CEA50EB0-F949-4DD5-B12A-A58CD3F11D20}" type="pres">
      <dgm:prSet presAssocID="{8C2DDFA1-6D75-4A3C-8CA3-5D5C4955CBAF}" presName="Name35" presStyleLbl="parChTrans1D3" presStyleIdx="2" presStyleCnt="7"/>
      <dgm:spPr/>
    </dgm:pt>
    <dgm:pt modelId="{A0E035A3-E250-45EC-883F-B356F2856ABA}" type="pres">
      <dgm:prSet presAssocID="{EC50611F-13F4-4486-A49D-F9D1476B1F73}" presName="hierRoot2" presStyleCnt="0">
        <dgm:presLayoutVars>
          <dgm:hierBranch val="r"/>
        </dgm:presLayoutVars>
      </dgm:prSet>
      <dgm:spPr/>
    </dgm:pt>
    <dgm:pt modelId="{684724F1-7F73-49E2-B39A-8A641FA743CB}" type="pres">
      <dgm:prSet presAssocID="{EC50611F-13F4-4486-A49D-F9D1476B1F73}" presName="rootComposite" presStyleCnt="0"/>
      <dgm:spPr/>
    </dgm:pt>
    <dgm:pt modelId="{45F6693A-8861-4191-832B-6DD7B30D0190}" type="pres">
      <dgm:prSet presAssocID="{EC50611F-13F4-4486-A49D-F9D1476B1F73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72B577-F47E-4587-BB40-A85CAE7CA361}" type="pres">
      <dgm:prSet presAssocID="{EC50611F-13F4-4486-A49D-F9D1476B1F73}" presName="rootConnector" presStyleLbl="node3" presStyleIdx="2" presStyleCnt="7"/>
      <dgm:spPr/>
      <dgm:t>
        <a:bodyPr/>
        <a:lstStyle/>
        <a:p>
          <a:endParaRPr lang="en-US"/>
        </a:p>
      </dgm:t>
    </dgm:pt>
    <dgm:pt modelId="{4C06E5E7-FD3E-4CE4-A457-F0FECA18BC4E}" type="pres">
      <dgm:prSet presAssocID="{EC50611F-13F4-4486-A49D-F9D1476B1F73}" presName="hierChild4" presStyleCnt="0"/>
      <dgm:spPr/>
    </dgm:pt>
    <dgm:pt modelId="{1BCBFA50-E340-4167-84B4-430532797CC2}" type="pres">
      <dgm:prSet presAssocID="{EC50611F-13F4-4486-A49D-F9D1476B1F73}" presName="hierChild5" presStyleCnt="0"/>
      <dgm:spPr/>
    </dgm:pt>
    <dgm:pt modelId="{5CFA7FCC-CBCF-4682-BD40-8BE8B6701341}" type="pres">
      <dgm:prSet presAssocID="{0B12D63F-A988-4C49-B6E5-DBBBCB0ABA95}" presName="Name35" presStyleLbl="parChTrans1D3" presStyleIdx="3" presStyleCnt="7"/>
      <dgm:spPr/>
    </dgm:pt>
    <dgm:pt modelId="{4FFB3124-EB06-4AB4-A1AE-316F7FF2DB23}" type="pres">
      <dgm:prSet presAssocID="{C4191E63-C0F6-4528-9709-5ACCD2283156}" presName="hierRoot2" presStyleCnt="0">
        <dgm:presLayoutVars>
          <dgm:hierBranch val="r"/>
        </dgm:presLayoutVars>
      </dgm:prSet>
      <dgm:spPr/>
    </dgm:pt>
    <dgm:pt modelId="{931DAB6B-E445-4922-BB17-89B1777A1461}" type="pres">
      <dgm:prSet presAssocID="{C4191E63-C0F6-4528-9709-5ACCD2283156}" presName="rootComposite" presStyleCnt="0"/>
      <dgm:spPr/>
    </dgm:pt>
    <dgm:pt modelId="{9E72C672-BA59-4153-A53A-B2D33EAF1C77}" type="pres">
      <dgm:prSet presAssocID="{C4191E63-C0F6-4528-9709-5ACCD2283156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D22D64-06A5-44C1-9DC8-ECA63885A1EC}" type="pres">
      <dgm:prSet presAssocID="{C4191E63-C0F6-4528-9709-5ACCD2283156}" presName="rootConnector" presStyleLbl="node3" presStyleIdx="3" presStyleCnt="7"/>
      <dgm:spPr/>
      <dgm:t>
        <a:bodyPr/>
        <a:lstStyle/>
        <a:p>
          <a:endParaRPr lang="en-US"/>
        </a:p>
      </dgm:t>
    </dgm:pt>
    <dgm:pt modelId="{CE86CE58-588A-463B-8CDA-7B4AC31FAA6F}" type="pres">
      <dgm:prSet presAssocID="{C4191E63-C0F6-4528-9709-5ACCD2283156}" presName="hierChild4" presStyleCnt="0"/>
      <dgm:spPr/>
    </dgm:pt>
    <dgm:pt modelId="{21EF18B2-E7F7-41E5-B426-60E3C4B77A09}" type="pres">
      <dgm:prSet presAssocID="{C4191E63-C0F6-4528-9709-5ACCD2283156}" presName="hierChild5" presStyleCnt="0"/>
      <dgm:spPr/>
    </dgm:pt>
    <dgm:pt modelId="{7DC5EC4F-8A1A-46BD-8E7D-4DCE4062AD9F}" type="pres">
      <dgm:prSet presAssocID="{14EC0D10-9080-40A5-8D70-DC10F11097C0}" presName="Name35" presStyleLbl="parChTrans1D3" presStyleIdx="4" presStyleCnt="7"/>
      <dgm:spPr/>
    </dgm:pt>
    <dgm:pt modelId="{9058E148-E1CD-42D7-9A70-1499E7556684}" type="pres">
      <dgm:prSet presAssocID="{6482EDEC-6DB0-476E-9A7B-FAB42567D577}" presName="hierRoot2" presStyleCnt="0">
        <dgm:presLayoutVars>
          <dgm:hierBranch val="r"/>
        </dgm:presLayoutVars>
      </dgm:prSet>
      <dgm:spPr/>
    </dgm:pt>
    <dgm:pt modelId="{E041DE93-E0E0-47B0-A764-67B9DD5B6CD6}" type="pres">
      <dgm:prSet presAssocID="{6482EDEC-6DB0-476E-9A7B-FAB42567D577}" presName="rootComposite" presStyleCnt="0"/>
      <dgm:spPr/>
    </dgm:pt>
    <dgm:pt modelId="{AAAC910A-BEDA-48CE-8C53-D8A917D5F25E}" type="pres">
      <dgm:prSet presAssocID="{6482EDEC-6DB0-476E-9A7B-FAB42567D577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B6F109-1CA8-4452-8EAA-9ACFFA8C2A8F}" type="pres">
      <dgm:prSet presAssocID="{6482EDEC-6DB0-476E-9A7B-FAB42567D577}" presName="rootConnector" presStyleLbl="node3" presStyleIdx="4" presStyleCnt="7"/>
      <dgm:spPr/>
      <dgm:t>
        <a:bodyPr/>
        <a:lstStyle/>
        <a:p>
          <a:endParaRPr lang="en-US"/>
        </a:p>
      </dgm:t>
    </dgm:pt>
    <dgm:pt modelId="{829A3EBD-CF3C-4876-8980-27DE89327528}" type="pres">
      <dgm:prSet presAssocID="{6482EDEC-6DB0-476E-9A7B-FAB42567D577}" presName="hierChild4" presStyleCnt="0"/>
      <dgm:spPr/>
    </dgm:pt>
    <dgm:pt modelId="{3C775990-4B71-44B5-90A7-E201D752A4F5}" type="pres">
      <dgm:prSet presAssocID="{6482EDEC-6DB0-476E-9A7B-FAB42567D577}" presName="hierChild5" presStyleCnt="0"/>
      <dgm:spPr/>
    </dgm:pt>
    <dgm:pt modelId="{42EDA60A-19FA-43F7-B0F6-2FAC9307BB05}" type="pres">
      <dgm:prSet presAssocID="{F01A2049-3497-43EE-8078-94108A0399F7}" presName="hierChild5" presStyleCnt="0"/>
      <dgm:spPr/>
    </dgm:pt>
    <dgm:pt modelId="{00772F69-5AEF-4199-9AFA-875A5307AC9F}" type="pres">
      <dgm:prSet presAssocID="{2294072C-4D7C-485C-806C-9A377E3E527E}" presName="Name35" presStyleLbl="parChTrans1D2" presStyleIdx="1" presStyleCnt="2"/>
      <dgm:spPr/>
    </dgm:pt>
    <dgm:pt modelId="{D3C3AE33-BD90-4010-B68B-8BFC7CFB706C}" type="pres">
      <dgm:prSet presAssocID="{815CDAAD-99B3-42DD-BDB3-F49CACBC773B}" presName="hierRoot2" presStyleCnt="0">
        <dgm:presLayoutVars>
          <dgm:hierBranch/>
        </dgm:presLayoutVars>
      </dgm:prSet>
      <dgm:spPr/>
    </dgm:pt>
    <dgm:pt modelId="{061B3CC5-FB0F-4537-A400-7E20701D3C7D}" type="pres">
      <dgm:prSet presAssocID="{815CDAAD-99B3-42DD-BDB3-F49CACBC773B}" presName="rootComposite" presStyleCnt="0"/>
      <dgm:spPr/>
    </dgm:pt>
    <dgm:pt modelId="{362165A6-43C8-4AC7-9497-1D4493D6AD0A}" type="pres">
      <dgm:prSet presAssocID="{815CDAAD-99B3-42DD-BDB3-F49CACBC773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FAD359-86CE-45F3-B674-D1C512AF6DDB}" type="pres">
      <dgm:prSet presAssocID="{815CDAAD-99B3-42DD-BDB3-F49CACBC773B}" presName="rootConnector" presStyleLbl="node2" presStyleIdx="1" presStyleCnt="2"/>
      <dgm:spPr/>
      <dgm:t>
        <a:bodyPr/>
        <a:lstStyle/>
        <a:p>
          <a:endParaRPr lang="en-US"/>
        </a:p>
      </dgm:t>
    </dgm:pt>
    <dgm:pt modelId="{2F2540D2-A79B-4E7E-89A3-A77582348E7C}" type="pres">
      <dgm:prSet presAssocID="{815CDAAD-99B3-42DD-BDB3-F49CACBC773B}" presName="hierChild4" presStyleCnt="0"/>
      <dgm:spPr/>
    </dgm:pt>
    <dgm:pt modelId="{5CDC5BE6-2D4A-430D-A792-13FAE4920AFB}" type="pres">
      <dgm:prSet presAssocID="{1C8CF14C-BC34-4AA7-893A-D2D46FCDB480}" presName="Name35" presStyleLbl="parChTrans1D3" presStyleIdx="5" presStyleCnt="7"/>
      <dgm:spPr/>
    </dgm:pt>
    <dgm:pt modelId="{39888BC3-5195-4C5E-B4B1-0095559D274B}" type="pres">
      <dgm:prSet presAssocID="{B0549658-46D0-4803-9771-4D9AC809EC88}" presName="hierRoot2" presStyleCnt="0">
        <dgm:presLayoutVars>
          <dgm:hierBranch val="r"/>
        </dgm:presLayoutVars>
      </dgm:prSet>
      <dgm:spPr/>
    </dgm:pt>
    <dgm:pt modelId="{E05710C9-D72C-4366-A361-BBED0240EC21}" type="pres">
      <dgm:prSet presAssocID="{B0549658-46D0-4803-9771-4D9AC809EC88}" presName="rootComposite" presStyleCnt="0"/>
      <dgm:spPr/>
    </dgm:pt>
    <dgm:pt modelId="{6FA4F62D-C2FA-4491-93B1-91838BDA3A08}" type="pres">
      <dgm:prSet presAssocID="{B0549658-46D0-4803-9771-4D9AC809EC88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23E82A-204A-425A-BA8F-0769B0D9DD7D}" type="pres">
      <dgm:prSet presAssocID="{B0549658-46D0-4803-9771-4D9AC809EC88}" presName="rootConnector" presStyleLbl="node3" presStyleIdx="5" presStyleCnt="7"/>
      <dgm:spPr/>
      <dgm:t>
        <a:bodyPr/>
        <a:lstStyle/>
        <a:p>
          <a:endParaRPr lang="en-US"/>
        </a:p>
      </dgm:t>
    </dgm:pt>
    <dgm:pt modelId="{9BC5E6C3-51C6-4A5D-9B29-090FCD30010C}" type="pres">
      <dgm:prSet presAssocID="{B0549658-46D0-4803-9771-4D9AC809EC88}" presName="hierChild4" presStyleCnt="0"/>
      <dgm:spPr/>
    </dgm:pt>
    <dgm:pt modelId="{BA3854C8-CDF2-4D4B-8E7E-E76039F73943}" type="pres">
      <dgm:prSet presAssocID="{6E09B8D4-3B17-4904-88A1-66CE72070ADD}" presName="Name50" presStyleLbl="parChTrans1D4" presStyleIdx="0" presStyleCnt="11"/>
      <dgm:spPr/>
    </dgm:pt>
    <dgm:pt modelId="{86CDE74F-9D80-4571-9ED7-016F5C606224}" type="pres">
      <dgm:prSet presAssocID="{3A665020-632B-460D-AC41-60BDB08E98D5}" presName="hierRoot2" presStyleCnt="0">
        <dgm:presLayoutVars>
          <dgm:hierBranch val="r"/>
        </dgm:presLayoutVars>
      </dgm:prSet>
      <dgm:spPr/>
    </dgm:pt>
    <dgm:pt modelId="{57F63466-832C-487F-938B-86A81BF3A527}" type="pres">
      <dgm:prSet presAssocID="{3A665020-632B-460D-AC41-60BDB08E98D5}" presName="rootComposite" presStyleCnt="0"/>
      <dgm:spPr/>
    </dgm:pt>
    <dgm:pt modelId="{8DAE9127-30F4-41E7-BC17-DC4F5DD9C9E4}" type="pres">
      <dgm:prSet presAssocID="{3A665020-632B-460D-AC41-60BDB08E98D5}" presName="rootText" presStyleLbl="node4" presStyleIdx="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60FB90-3F03-4C84-BF27-C128BB9CA756}" type="pres">
      <dgm:prSet presAssocID="{3A665020-632B-460D-AC41-60BDB08E98D5}" presName="rootConnector" presStyleLbl="node4" presStyleIdx="0" presStyleCnt="11"/>
      <dgm:spPr/>
      <dgm:t>
        <a:bodyPr/>
        <a:lstStyle/>
        <a:p>
          <a:endParaRPr lang="en-US"/>
        </a:p>
      </dgm:t>
    </dgm:pt>
    <dgm:pt modelId="{A43C6154-E31E-400B-A2F7-78FA6335DBEF}" type="pres">
      <dgm:prSet presAssocID="{3A665020-632B-460D-AC41-60BDB08E98D5}" presName="hierChild4" presStyleCnt="0"/>
      <dgm:spPr/>
    </dgm:pt>
    <dgm:pt modelId="{4DBE2071-CED1-4124-95C8-4308146C13DF}" type="pres">
      <dgm:prSet presAssocID="{3A665020-632B-460D-AC41-60BDB08E98D5}" presName="hierChild5" presStyleCnt="0"/>
      <dgm:spPr/>
    </dgm:pt>
    <dgm:pt modelId="{6497ABF8-90D6-4ADD-B33B-ED2839F71F8A}" type="pres">
      <dgm:prSet presAssocID="{45A854F8-54FA-4049-8DE0-E00DB7B74083}" presName="Name50" presStyleLbl="parChTrans1D4" presStyleIdx="1" presStyleCnt="11"/>
      <dgm:spPr/>
    </dgm:pt>
    <dgm:pt modelId="{C35AE880-DDC0-4DAC-AF8D-A4B9CB288B9F}" type="pres">
      <dgm:prSet presAssocID="{1632C932-4188-4B4E-9EDC-00D0178DE325}" presName="hierRoot2" presStyleCnt="0">
        <dgm:presLayoutVars>
          <dgm:hierBranch val="r"/>
        </dgm:presLayoutVars>
      </dgm:prSet>
      <dgm:spPr/>
    </dgm:pt>
    <dgm:pt modelId="{032B1A91-AB10-450E-8F1A-E8F862AAB2E4}" type="pres">
      <dgm:prSet presAssocID="{1632C932-4188-4B4E-9EDC-00D0178DE325}" presName="rootComposite" presStyleCnt="0"/>
      <dgm:spPr/>
    </dgm:pt>
    <dgm:pt modelId="{CA542FA6-879C-4FCA-919A-453CDE844B43}" type="pres">
      <dgm:prSet presAssocID="{1632C932-4188-4B4E-9EDC-00D0178DE325}" presName="rootText" presStyleLbl="node4" presStyleIdx="1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D2C9D7-F8AC-4DB4-B023-9BB3BB0A2E3C}" type="pres">
      <dgm:prSet presAssocID="{1632C932-4188-4B4E-9EDC-00D0178DE325}" presName="rootConnector" presStyleLbl="node4" presStyleIdx="1" presStyleCnt="11"/>
      <dgm:spPr/>
      <dgm:t>
        <a:bodyPr/>
        <a:lstStyle/>
        <a:p>
          <a:endParaRPr lang="en-US"/>
        </a:p>
      </dgm:t>
    </dgm:pt>
    <dgm:pt modelId="{F4CC86D6-F2B6-4112-A23B-6F0D6E18E637}" type="pres">
      <dgm:prSet presAssocID="{1632C932-4188-4B4E-9EDC-00D0178DE325}" presName="hierChild4" presStyleCnt="0"/>
      <dgm:spPr/>
    </dgm:pt>
    <dgm:pt modelId="{E10FCB99-6FE1-4662-8569-100DD32FD8A2}" type="pres">
      <dgm:prSet presAssocID="{1632C932-4188-4B4E-9EDC-00D0178DE325}" presName="hierChild5" presStyleCnt="0"/>
      <dgm:spPr/>
    </dgm:pt>
    <dgm:pt modelId="{C0FE4115-AB95-4D23-9222-3126850B7316}" type="pres">
      <dgm:prSet presAssocID="{A9762065-49DD-41CF-9F15-783D0B8F08FE}" presName="Name50" presStyleLbl="parChTrans1D4" presStyleIdx="2" presStyleCnt="11"/>
      <dgm:spPr/>
    </dgm:pt>
    <dgm:pt modelId="{2E5F25D6-2D92-4EB6-A7CF-57FA8141091C}" type="pres">
      <dgm:prSet presAssocID="{6C2D3417-203C-4921-B113-8D9ED8F1357E}" presName="hierRoot2" presStyleCnt="0">
        <dgm:presLayoutVars>
          <dgm:hierBranch val="r"/>
        </dgm:presLayoutVars>
      </dgm:prSet>
      <dgm:spPr/>
    </dgm:pt>
    <dgm:pt modelId="{A03D688F-86CD-4C7A-AF72-A4060E5B3F36}" type="pres">
      <dgm:prSet presAssocID="{6C2D3417-203C-4921-B113-8D9ED8F1357E}" presName="rootComposite" presStyleCnt="0"/>
      <dgm:spPr/>
    </dgm:pt>
    <dgm:pt modelId="{8BF6797A-97EF-40DE-8554-70889EB663CF}" type="pres">
      <dgm:prSet presAssocID="{6C2D3417-203C-4921-B113-8D9ED8F1357E}" presName="rootText" presStyleLbl="node4" presStyleIdx="2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3DA5D0-3620-4E77-91DA-761031F7C7B9}" type="pres">
      <dgm:prSet presAssocID="{6C2D3417-203C-4921-B113-8D9ED8F1357E}" presName="rootConnector" presStyleLbl="node4" presStyleIdx="2" presStyleCnt="11"/>
      <dgm:spPr/>
      <dgm:t>
        <a:bodyPr/>
        <a:lstStyle/>
        <a:p>
          <a:endParaRPr lang="en-US"/>
        </a:p>
      </dgm:t>
    </dgm:pt>
    <dgm:pt modelId="{E9118DD1-B27D-4D01-9A71-14F40B262181}" type="pres">
      <dgm:prSet presAssocID="{6C2D3417-203C-4921-B113-8D9ED8F1357E}" presName="hierChild4" presStyleCnt="0"/>
      <dgm:spPr/>
    </dgm:pt>
    <dgm:pt modelId="{272B6DE7-E7FA-4E8B-A710-9F9C0DE2DA01}" type="pres">
      <dgm:prSet presAssocID="{6C2D3417-203C-4921-B113-8D9ED8F1357E}" presName="hierChild5" presStyleCnt="0"/>
      <dgm:spPr/>
    </dgm:pt>
    <dgm:pt modelId="{B3544F1C-60BB-433E-B423-97275868CC21}" type="pres">
      <dgm:prSet presAssocID="{96DD5E5D-22F6-4161-B897-B4F859F9DC98}" presName="Name50" presStyleLbl="parChTrans1D4" presStyleIdx="3" presStyleCnt="11"/>
      <dgm:spPr/>
    </dgm:pt>
    <dgm:pt modelId="{D60E2609-93EB-4CB7-BD44-5B532CE9B785}" type="pres">
      <dgm:prSet presAssocID="{DEC8806E-D6AC-48AC-8A18-1949BE61E5F4}" presName="hierRoot2" presStyleCnt="0">
        <dgm:presLayoutVars>
          <dgm:hierBranch val="r"/>
        </dgm:presLayoutVars>
      </dgm:prSet>
      <dgm:spPr/>
    </dgm:pt>
    <dgm:pt modelId="{8DB760DE-E719-4868-80F1-EFEEBCFF3786}" type="pres">
      <dgm:prSet presAssocID="{DEC8806E-D6AC-48AC-8A18-1949BE61E5F4}" presName="rootComposite" presStyleCnt="0"/>
      <dgm:spPr/>
    </dgm:pt>
    <dgm:pt modelId="{36BCC946-5E6C-47A3-A0A7-DA10984C6ADD}" type="pres">
      <dgm:prSet presAssocID="{DEC8806E-D6AC-48AC-8A18-1949BE61E5F4}" presName="rootText" presStyleLbl="node4" presStyleIdx="3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250E09-DAD4-40C3-A648-BC5968554D72}" type="pres">
      <dgm:prSet presAssocID="{DEC8806E-D6AC-48AC-8A18-1949BE61E5F4}" presName="rootConnector" presStyleLbl="node4" presStyleIdx="3" presStyleCnt="11"/>
      <dgm:spPr/>
      <dgm:t>
        <a:bodyPr/>
        <a:lstStyle/>
        <a:p>
          <a:endParaRPr lang="en-US"/>
        </a:p>
      </dgm:t>
    </dgm:pt>
    <dgm:pt modelId="{ECBAC3F8-02F1-4696-A7B4-AA2C9D882D5C}" type="pres">
      <dgm:prSet presAssocID="{DEC8806E-D6AC-48AC-8A18-1949BE61E5F4}" presName="hierChild4" presStyleCnt="0"/>
      <dgm:spPr/>
    </dgm:pt>
    <dgm:pt modelId="{5C8E15C0-9514-4FE0-8D27-33924ECED975}" type="pres">
      <dgm:prSet presAssocID="{DEC8806E-D6AC-48AC-8A18-1949BE61E5F4}" presName="hierChild5" presStyleCnt="0"/>
      <dgm:spPr/>
    </dgm:pt>
    <dgm:pt modelId="{4EBD9A07-F591-46CC-9DB8-AD928C2D7F67}" type="pres">
      <dgm:prSet presAssocID="{B4200273-B8CE-4FAC-93D2-C4BB66ACA200}" presName="Name50" presStyleLbl="parChTrans1D4" presStyleIdx="4" presStyleCnt="11"/>
      <dgm:spPr/>
    </dgm:pt>
    <dgm:pt modelId="{9ED23FA1-CEFE-4A33-A273-9251D37774CA}" type="pres">
      <dgm:prSet presAssocID="{23A0B458-7AA8-4A37-ABE9-6BF63EEE8309}" presName="hierRoot2" presStyleCnt="0">
        <dgm:presLayoutVars>
          <dgm:hierBranch val="r"/>
        </dgm:presLayoutVars>
      </dgm:prSet>
      <dgm:spPr/>
    </dgm:pt>
    <dgm:pt modelId="{C2880C81-025B-4514-A361-1547027A9949}" type="pres">
      <dgm:prSet presAssocID="{23A0B458-7AA8-4A37-ABE9-6BF63EEE8309}" presName="rootComposite" presStyleCnt="0"/>
      <dgm:spPr/>
    </dgm:pt>
    <dgm:pt modelId="{DD77E0C1-A27A-4364-BF18-148A443A11F9}" type="pres">
      <dgm:prSet presAssocID="{23A0B458-7AA8-4A37-ABE9-6BF63EEE8309}" presName="rootText" presStyleLbl="node4" presStyleIdx="4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7F32E-D299-45C8-B3F5-D310283802A5}" type="pres">
      <dgm:prSet presAssocID="{23A0B458-7AA8-4A37-ABE9-6BF63EEE8309}" presName="rootConnector" presStyleLbl="node4" presStyleIdx="4" presStyleCnt="11"/>
      <dgm:spPr/>
      <dgm:t>
        <a:bodyPr/>
        <a:lstStyle/>
        <a:p>
          <a:endParaRPr lang="en-US"/>
        </a:p>
      </dgm:t>
    </dgm:pt>
    <dgm:pt modelId="{2C9EE5CE-3D28-41E6-8584-C7863BC14CC5}" type="pres">
      <dgm:prSet presAssocID="{23A0B458-7AA8-4A37-ABE9-6BF63EEE8309}" presName="hierChild4" presStyleCnt="0"/>
      <dgm:spPr/>
    </dgm:pt>
    <dgm:pt modelId="{147DEEE4-7116-4D8F-930A-9A7910494EF6}" type="pres">
      <dgm:prSet presAssocID="{23A0B458-7AA8-4A37-ABE9-6BF63EEE8309}" presName="hierChild5" presStyleCnt="0"/>
      <dgm:spPr/>
    </dgm:pt>
    <dgm:pt modelId="{024F5A19-D7E7-426A-82B5-02DEEEA08D69}" type="pres">
      <dgm:prSet presAssocID="{6A5E9CE9-D008-4979-BF49-5013E303CF50}" presName="Name50" presStyleLbl="parChTrans1D4" presStyleIdx="5" presStyleCnt="11"/>
      <dgm:spPr/>
    </dgm:pt>
    <dgm:pt modelId="{2DCB2831-6A7B-4C70-9C1D-DE19343C2E80}" type="pres">
      <dgm:prSet presAssocID="{1641523A-3018-46FC-8CC0-EF3889BA52AC}" presName="hierRoot2" presStyleCnt="0">
        <dgm:presLayoutVars>
          <dgm:hierBranch val="r"/>
        </dgm:presLayoutVars>
      </dgm:prSet>
      <dgm:spPr/>
    </dgm:pt>
    <dgm:pt modelId="{A0797FEB-15BF-4211-A2FB-1C9885E2350E}" type="pres">
      <dgm:prSet presAssocID="{1641523A-3018-46FC-8CC0-EF3889BA52AC}" presName="rootComposite" presStyleCnt="0"/>
      <dgm:spPr/>
    </dgm:pt>
    <dgm:pt modelId="{39B981EB-015F-480D-91F0-27C042B4BCE4}" type="pres">
      <dgm:prSet presAssocID="{1641523A-3018-46FC-8CC0-EF3889BA52AC}" presName="rootText" presStyleLbl="node4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A921BC-7B05-4ACC-AE48-CF7319B60128}" type="pres">
      <dgm:prSet presAssocID="{1641523A-3018-46FC-8CC0-EF3889BA52AC}" presName="rootConnector" presStyleLbl="node4" presStyleIdx="5" presStyleCnt="11"/>
      <dgm:spPr/>
      <dgm:t>
        <a:bodyPr/>
        <a:lstStyle/>
        <a:p>
          <a:endParaRPr lang="en-US"/>
        </a:p>
      </dgm:t>
    </dgm:pt>
    <dgm:pt modelId="{87EF9864-4F0F-458E-A7E9-BB75BBB5AFF0}" type="pres">
      <dgm:prSet presAssocID="{1641523A-3018-46FC-8CC0-EF3889BA52AC}" presName="hierChild4" presStyleCnt="0"/>
      <dgm:spPr/>
    </dgm:pt>
    <dgm:pt modelId="{08564C83-7F92-40E8-8BC9-33DA61338CA9}" type="pres">
      <dgm:prSet presAssocID="{1641523A-3018-46FC-8CC0-EF3889BA52AC}" presName="hierChild5" presStyleCnt="0"/>
      <dgm:spPr/>
    </dgm:pt>
    <dgm:pt modelId="{C75855B7-1031-4482-A499-A74DFE1EBD59}" type="pres">
      <dgm:prSet presAssocID="{B0549658-46D0-4803-9771-4D9AC809EC88}" presName="hierChild5" presStyleCnt="0"/>
      <dgm:spPr/>
    </dgm:pt>
    <dgm:pt modelId="{4B8917EF-09E0-4945-828B-07140557256B}" type="pres">
      <dgm:prSet presAssocID="{7D43B01B-437D-4377-A60B-FD255E490710}" presName="Name35" presStyleLbl="parChTrans1D3" presStyleIdx="6" presStyleCnt="7"/>
      <dgm:spPr/>
    </dgm:pt>
    <dgm:pt modelId="{5DA721A6-5E75-4D43-A9EE-CC79A7B38A96}" type="pres">
      <dgm:prSet presAssocID="{27AFB2F8-AFC3-4EFC-886A-D1E3E5DFA40B}" presName="hierRoot2" presStyleCnt="0">
        <dgm:presLayoutVars>
          <dgm:hierBranch val="r"/>
        </dgm:presLayoutVars>
      </dgm:prSet>
      <dgm:spPr/>
    </dgm:pt>
    <dgm:pt modelId="{9E5EFDFD-139F-4D47-8FBA-AF82A27ED3A0}" type="pres">
      <dgm:prSet presAssocID="{27AFB2F8-AFC3-4EFC-886A-D1E3E5DFA40B}" presName="rootComposite" presStyleCnt="0"/>
      <dgm:spPr/>
    </dgm:pt>
    <dgm:pt modelId="{5339B6BB-7FED-4C81-B39C-D5C3B47F46DD}" type="pres">
      <dgm:prSet presAssocID="{27AFB2F8-AFC3-4EFC-886A-D1E3E5DFA40B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BB444F-A728-4D7B-9B81-F81CE5B43A96}" type="pres">
      <dgm:prSet presAssocID="{27AFB2F8-AFC3-4EFC-886A-D1E3E5DFA40B}" presName="rootConnector" presStyleLbl="node3" presStyleIdx="6" presStyleCnt="7"/>
      <dgm:spPr/>
      <dgm:t>
        <a:bodyPr/>
        <a:lstStyle/>
        <a:p>
          <a:endParaRPr lang="en-US"/>
        </a:p>
      </dgm:t>
    </dgm:pt>
    <dgm:pt modelId="{751023A2-36DA-4617-84E3-11730A746436}" type="pres">
      <dgm:prSet presAssocID="{27AFB2F8-AFC3-4EFC-886A-D1E3E5DFA40B}" presName="hierChild4" presStyleCnt="0"/>
      <dgm:spPr/>
    </dgm:pt>
    <dgm:pt modelId="{325B97FF-5D95-44D4-A787-3BCCED6A9131}" type="pres">
      <dgm:prSet presAssocID="{BCCC283F-6CFA-4B89-96AE-D0353AD5220F}" presName="Name50" presStyleLbl="parChTrans1D4" presStyleIdx="6" presStyleCnt="11"/>
      <dgm:spPr/>
    </dgm:pt>
    <dgm:pt modelId="{EA54B913-C8DA-4704-ADB7-8E47D30866CD}" type="pres">
      <dgm:prSet presAssocID="{608FC673-1F2C-452A-991E-0A594C43CB7B}" presName="hierRoot2" presStyleCnt="0">
        <dgm:presLayoutVars>
          <dgm:hierBranch val="r"/>
        </dgm:presLayoutVars>
      </dgm:prSet>
      <dgm:spPr/>
    </dgm:pt>
    <dgm:pt modelId="{4755C0BD-F923-4640-8014-11BA5DCBACC7}" type="pres">
      <dgm:prSet presAssocID="{608FC673-1F2C-452A-991E-0A594C43CB7B}" presName="rootComposite" presStyleCnt="0"/>
      <dgm:spPr/>
    </dgm:pt>
    <dgm:pt modelId="{B25B39B7-B4EF-404D-8A03-7235CBF6C035}" type="pres">
      <dgm:prSet presAssocID="{608FC673-1F2C-452A-991E-0A594C43CB7B}" presName="rootText" presStyleLbl="node4" presStyleIdx="6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817A26-1491-4347-A209-1DD51A31C5B8}" type="pres">
      <dgm:prSet presAssocID="{608FC673-1F2C-452A-991E-0A594C43CB7B}" presName="rootConnector" presStyleLbl="node4" presStyleIdx="6" presStyleCnt="11"/>
      <dgm:spPr/>
      <dgm:t>
        <a:bodyPr/>
        <a:lstStyle/>
        <a:p>
          <a:endParaRPr lang="en-US"/>
        </a:p>
      </dgm:t>
    </dgm:pt>
    <dgm:pt modelId="{0136FD8F-19CA-4312-99DD-4454F4DABEC8}" type="pres">
      <dgm:prSet presAssocID="{608FC673-1F2C-452A-991E-0A594C43CB7B}" presName="hierChild4" presStyleCnt="0"/>
      <dgm:spPr/>
    </dgm:pt>
    <dgm:pt modelId="{0158E320-7852-4B85-B45E-3518B4D6D0A7}" type="pres">
      <dgm:prSet presAssocID="{B1C4D6D0-9218-412D-870F-934239B0C8D9}" presName="Name50" presStyleLbl="parChTrans1D4" presStyleIdx="7" presStyleCnt="11"/>
      <dgm:spPr/>
    </dgm:pt>
    <dgm:pt modelId="{806E89DF-0EFF-4727-A8D5-BD3A60FB8BDE}" type="pres">
      <dgm:prSet presAssocID="{92F0AF59-91C5-436A-B2D9-1533AFAB8126}" presName="hierRoot2" presStyleCnt="0">
        <dgm:presLayoutVars>
          <dgm:hierBranch val="r"/>
        </dgm:presLayoutVars>
      </dgm:prSet>
      <dgm:spPr/>
    </dgm:pt>
    <dgm:pt modelId="{C5C469A0-31F2-48F8-808F-1DC78FAC6774}" type="pres">
      <dgm:prSet presAssocID="{92F0AF59-91C5-436A-B2D9-1533AFAB8126}" presName="rootComposite" presStyleCnt="0"/>
      <dgm:spPr/>
    </dgm:pt>
    <dgm:pt modelId="{97977ED3-01F6-45D8-BEAE-1FDAA748A8DD}" type="pres">
      <dgm:prSet presAssocID="{92F0AF59-91C5-436A-B2D9-1533AFAB8126}" presName="rootText" presStyleLbl="node4" presStyleIdx="7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FE80E0-1F12-48B8-B2C2-82F03CB8DFC6}" type="pres">
      <dgm:prSet presAssocID="{92F0AF59-91C5-436A-B2D9-1533AFAB8126}" presName="rootConnector" presStyleLbl="node4" presStyleIdx="7" presStyleCnt="11"/>
      <dgm:spPr/>
      <dgm:t>
        <a:bodyPr/>
        <a:lstStyle/>
        <a:p>
          <a:endParaRPr lang="en-US"/>
        </a:p>
      </dgm:t>
    </dgm:pt>
    <dgm:pt modelId="{753E09B4-EF1E-41E9-B137-0816A91830FA}" type="pres">
      <dgm:prSet presAssocID="{92F0AF59-91C5-436A-B2D9-1533AFAB8126}" presName="hierChild4" presStyleCnt="0"/>
      <dgm:spPr/>
    </dgm:pt>
    <dgm:pt modelId="{E50DD0CD-7969-4C21-9C3B-9F6A4BA8B036}" type="pres">
      <dgm:prSet presAssocID="{25748277-F74A-424C-B1D5-450A755CB468}" presName="Name50" presStyleLbl="parChTrans1D4" presStyleIdx="8" presStyleCnt="11"/>
      <dgm:spPr/>
    </dgm:pt>
    <dgm:pt modelId="{8F067B23-0CB9-4763-9357-3E62E5B9782D}" type="pres">
      <dgm:prSet presAssocID="{2C5A6FCD-0A1A-4E22-9E89-E26917477989}" presName="hierRoot2" presStyleCnt="0">
        <dgm:presLayoutVars>
          <dgm:hierBranch val="r"/>
        </dgm:presLayoutVars>
      </dgm:prSet>
      <dgm:spPr/>
    </dgm:pt>
    <dgm:pt modelId="{334B8F51-43FD-4EFE-852C-E43FB144443B}" type="pres">
      <dgm:prSet presAssocID="{2C5A6FCD-0A1A-4E22-9E89-E26917477989}" presName="rootComposite" presStyleCnt="0"/>
      <dgm:spPr/>
    </dgm:pt>
    <dgm:pt modelId="{38A4B10B-A0F4-4857-814A-2B5C8E724E7A}" type="pres">
      <dgm:prSet presAssocID="{2C5A6FCD-0A1A-4E22-9E89-E26917477989}" presName="rootText" presStyleLbl="node4" presStyleIdx="8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E4F16E-F28D-4CA3-9E27-D2F606A87F1E}" type="pres">
      <dgm:prSet presAssocID="{2C5A6FCD-0A1A-4E22-9E89-E26917477989}" presName="rootConnector" presStyleLbl="node4" presStyleIdx="8" presStyleCnt="11"/>
      <dgm:spPr/>
      <dgm:t>
        <a:bodyPr/>
        <a:lstStyle/>
        <a:p>
          <a:endParaRPr lang="en-US"/>
        </a:p>
      </dgm:t>
    </dgm:pt>
    <dgm:pt modelId="{BF4BB17C-685B-4024-8095-83613BA2E1E2}" type="pres">
      <dgm:prSet presAssocID="{2C5A6FCD-0A1A-4E22-9E89-E26917477989}" presName="hierChild4" presStyleCnt="0"/>
      <dgm:spPr/>
    </dgm:pt>
    <dgm:pt modelId="{AA18B156-9E52-4BE1-80D7-1B89868F9F68}" type="pres">
      <dgm:prSet presAssocID="{D1AD8DF9-F813-47AC-9764-ADD787EBB794}" presName="Name50" presStyleLbl="parChTrans1D4" presStyleIdx="9" presStyleCnt="11"/>
      <dgm:spPr/>
    </dgm:pt>
    <dgm:pt modelId="{4324FA79-7D62-4FB7-9E0B-4C1D09D87999}" type="pres">
      <dgm:prSet presAssocID="{18803D96-DAE0-480A-BB7A-F3E38D1048A6}" presName="hierRoot2" presStyleCnt="0">
        <dgm:presLayoutVars>
          <dgm:hierBranch val="r"/>
        </dgm:presLayoutVars>
      </dgm:prSet>
      <dgm:spPr/>
    </dgm:pt>
    <dgm:pt modelId="{0F351396-2171-4B29-9A99-345F38739D2A}" type="pres">
      <dgm:prSet presAssocID="{18803D96-DAE0-480A-BB7A-F3E38D1048A6}" presName="rootComposite" presStyleCnt="0"/>
      <dgm:spPr/>
    </dgm:pt>
    <dgm:pt modelId="{6DCB0C8E-E0B6-46AC-9B5E-502CFA8953D9}" type="pres">
      <dgm:prSet presAssocID="{18803D96-DAE0-480A-BB7A-F3E38D1048A6}" presName="rootText" presStyleLbl="node4" presStyleIdx="9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C52C5D-3ADE-4A67-8C93-9C142A68AB3A}" type="pres">
      <dgm:prSet presAssocID="{18803D96-DAE0-480A-BB7A-F3E38D1048A6}" presName="rootConnector" presStyleLbl="node4" presStyleIdx="9" presStyleCnt="11"/>
      <dgm:spPr/>
      <dgm:t>
        <a:bodyPr/>
        <a:lstStyle/>
        <a:p>
          <a:endParaRPr lang="en-US"/>
        </a:p>
      </dgm:t>
    </dgm:pt>
    <dgm:pt modelId="{9AAF1ECB-1D2D-4C0B-9813-D21CD1C7A889}" type="pres">
      <dgm:prSet presAssocID="{18803D96-DAE0-480A-BB7A-F3E38D1048A6}" presName="hierChild4" presStyleCnt="0"/>
      <dgm:spPr/>
    </dgm:pt>
    <dgm:pt modelId="{B63B5B46-BF4A-4337-BB72-2ECBFF828C7F}" type="pres">
      <dgm:prSet presAssocID="{6338AD52-87AE-4735-BA14-4C4F2DB0FC18}" presName="Name50" presStyleLbl="parChTrans1D4" presStyleIdx="10" presStyleCnt="11"/>
      <dgm:spPr/>
    </dgm:pt>
    <dgm:pt modelId="{B073F70E-E13D-4F80-BBF0-A9885B7C1482}" type="pres">
      <dgm:prSet presAssocID="{20E5B989-A51F-4871-85E4-42EDA4567E4D}" presName="hierRoot2" presStyleCnt="0">
        <dgm:presLayoutVars>
          <dgm:hierBranch val="r"/>
        </dgm:presLayoutVars>
      </dgm:prSet>
      <dgm:spPr/>
    </dgm:pt>
    <dgm:pt modelId="{FBF7AE21-807C-42C8-84A1-11B92ACE1C3C}" type="pres">
      <dgm:prSet presAssocID="{20E5B989-A51F-4871-85E4-42EDA4567E4D}" presName="rootComposite" presStyleCnt="0"/>
      <dgm:spPr/>
    </dgm:pt>
    <dgm:pt modelId="{C3A26EC4-6C87-4A02-BF34-6766A96A2CA5}" type="pres">
      <dgm:prSet presAssocID="{20E5B989-A51F-4871-85E4-42EDA4567E4D}" presName="rootText" presStyleLbl="node4" presStyleIdx="10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19236D-265A-4E94-8896-844F178C58B7}" type="pres">
      <dgm:prSet presAssocID="{20E5B989-A51F-4871-85E4-42EDA4567E4D}" presName="rootConnector" presStyleLbl="node4" presStyleIdx="10" presStyleCnt="11"/>
      <dgm:spPr/>
      <dgm:t>
        <a:bodyPr/>
        <a:lstStyle/>
        <a:p>
          <a:endParaRPr lang="en-US"/>
        </a:p>
      </dgm:t>
    </dgm:pt>
    <dgm:pt modelId="{C1878F2B-3245-4A0D-BA87-1A066D4AEFC2}" type="pres">
      <dgm:prSet presAssocID="{20E5B989-A51F-4871-85E4-42EDA4567E4D}" presName="hierChild4" presStyleCnt="0"/>
      <dgm:spPr/>
    </dgm:pt>
    <dgm:pt modelId="{9659F99A-4CD2-4592-A66A-B0FDD1F06CD7}" type="pres">
      <dgm:prSet presAssocID="{20E5B989-A51F-4871-85E4-42EDA4567E4D}" presName="hierChild5" presStyleCnt="0"/>
      <dgm:spPr/>
    </dgm:pt>
    <dgm:pt modelId="{F7A347ED-84DD-4E7A-B2F4-1ADD094BFD6E}" type="pres">
      <dgm:prSet presAssocID="{18803D96-DAE0-480A-BB7A-F3E38D1048A6}" presName="hierChild5" presStyleCnt="0"/>
      <dgm:spPr/>
    </dgm:pt>
    <dgm:pt modelId="{C8647730-505E-4E59-8FC6-F39C1511A830}" type="pres">
      <dgm:prSet presAssocID="{2C5A6FCD-0A1A-4E22-9E89-E26917477989}" presName="hierChild5" presStyleCnt="0"/>
      <dgm:spPr/>
    </dgm:pt>
    <dgm:pt modelId="{1EB6C84A-0317-4DCE-A144-6C342B5CCE0A}" type="pres">
      <dgm:prSet presAssocID="{92F0AF59-91C5-436A-B2D9-1533AFAB8126}" presName="hierChild5" presStyleCnt="0"/>
      <dgm:spPr/>
    </dgm:pt>
    <dgm:pt modelId="{1A05F0AA-CA0F-46ED-9DFB-75152470B9A7}" type="pres">
      <dgm:prSet presAssocID="{608FC673-1F2C-452A-991E-0A594C43CB7B}" presName="hierChild5" presStyleCnt="0"/>
      <dgm:spPr/>
    </dgm:pt>
    <dgm:pt modelId="{01F2B394-66DA-45C4-B2E7-3A462D8B50CD}" type="pres">
      <dgm:prSet presAssocID="{27AFB2F8-AFC3-4EFC-886A-D1E3E5DFA40B}" presName="hierChild5" presStyleCnt="0"/>
      <dgm:spPr/>
    </dgm:pt>
    <dgm:pt modelId="{190D90B3-E257-4500-8596-893B9CD6E8DA}" type="pres">
      <dgm:prSet presAssocID="{815CDAAD-99B3-42DD-BDB3-F49CACBC773B}" presName="hierChild5" presStyleCnt="0"/>
      <dgm:spPr/>
    </dgm:pt>
    <dgm:pt modelId="{1EC651FA-ED9D-4CDC-AD44-6EA5E81812B7}" type="pres">
      <dgm:prSet presAssocID="{64ABCBDB-18DA-4416-96FB-ED137B5CFD03}" presName="hierChild3" presStyleCnt="0"/>
      <dgm:spPr/>
    </dgm:pt>
  </dgm:ptLst>
  <dgm:cxnLst>
    <dgm:cxn modelId="{077E5A14-ECD3-4B5A-923A-E78BDC7E8106}" type="presOf" srcId="{DEC8806E-D6AC-48AC-8A18-1949BE61E5F4}" destId="{36BCC946-5E6C-47A3-A0A7-DA10984C6ADD}" srcOrd="0" destOrd="0" presId="urn:microsoft.com/office/officeart/2005/8/layout/orgChart1"/>
    <dgm:cxn modelId="{E3E280A5-E037-4D6D-A1E8-F47C66A37687}" type="presOf" srcId="{1637A7EF-D633-4E20-A511-5585EDEC10E2}" destId="{16BEC57A-C1C4-4A34-B0C0-526848CB073F}" srcOrd="1" destOrd="0" presId="urn:microsoft.com/office/officeart/2005/8/layout/orgChart1"/>
    <dgm:cxn modelId="{CEC18C64-9573-40F4-8106-6B556ED69B33}" type="presOf" srcId="{EC50611F-13F4-4486-A49D-F9D1476B1F73}" destId="{45F6693A-8861-4191-832B-6DD7B30D0190}" srcOrd="0" destOrd="0" presId="urn:microsoft.com/office/officeart/2005/8/layout/orgChart1"/>
    <dgm:cxn modelId="{DDC3B33E-C94D-4A47-823B-3218758A4DC2}" type="presOf" srcId="{20E5B989-A51F-4871-85E4-42EDA4567E4D}" destId="{CA19236D-265A-4E94-8896-844F178C58B7}" srcOrd="1" destOrd="0" presId="urn:microsoft.com/office/officeart/2005/8/layout/orgChart1"/>
    <dgm:cxn modelId="{C23818E1-079F-4B7E-BF83-BDE545E9D74D}" type="presOf" srcId="{27AFB2F8-AFC3-4EFC-886A-D1E3E5DFA40B}" destId="{A8BB444F-A728-4D7B-9B81-F81CE5B43A96}" srcOrd="1" destOrd="0" presId="urn:microsoft.com/office/officeart/2005/8/layout/orgChart1"/>
    <dgm:cxn modelId="{52D5EABE-EA4C-4062-B198-11F107E14F8C}" type="presOf" srcId="{BC87FFD4-C894-4D67-9FAB-A7A85CE7BD88}" destId="{4F1D112A-9229-4FDF-8C21-299BAF89F416}" srcOrd="0" destOrd="0" presId="urn:microsoft.com/office/officeart/2005/8/layout/orgChart1"/>
    <dgm:cxn modelId="{387F9001-7F03-4C31-BCB7-E570F58F5A71}" srcId="{B0549658-46D0-4803-9771-4D9AC809EC88}" destId="{1632C932-4188-4B4E-9EDC-00D0178DE325}" srcOrd="1" destOrd="0" parTransId="{45A854F8-54FA-4049-8DE0-E00DB7B74083}" sibTransId="{9411EF0C-297F-4F8B-9C73-0EF3607CE750}"/>
    <dgm:cxn modelId="{F3169145-5D04-4F9D-90E8-7537A7C50202}" srcId="{B0549658-46D0-4803-9771-4D9AC809EC88}" destId="{3A665020-632B-460D-AC41-60BDB08E98D5}" srcOrd="0" destOrd="0" parTransId="{6E09B8D4-3B17-4904-88A1-66CE72070ADD}" sibTransId="{419D46CA-DB86-4F80-9980-F9BB1AA9CBB8}"/>
    <dgm:cxn modelId="{9D5BD0AB-B99E-4EE8-9266-FB9E643FB8C0}" type="presOf" srcId="{C4191E63-C0F6-4528-9709-5ACCD2283156}" destId="{9FD22D64-06A5-44C1-9DC8-ECA63885A1EC}" srcOrd="1" destOrd="0" presId="urn:microsoft.com/office/officeart/2005/8/layout/orgChart1"/>
    <dgm:cxn modelId="{C6B1CAAA-CF22-448C-973D-1CE434C32BEF}" type="presOf" srcId="{18803D96-DAE0-480A-BB7A-F3E38D1048A6}" destId="{6DCB0C8E-E0B6-46AC-9B5E-502CFA8953D9}" srcOrd="0" destOrd="0" presId="urn:microsoft.com/office/officeart/2005/8/layout/orgChart1"/>
    <dgm:cxn modelId="{10F11681-39C6-4280-BBC6-E71F37C40361}" type="presOf" srcId="{1641523A-3018-46FC-8CC0-EF3889BA52AC}" destId="{07A921BC-7B05-4ACC-AE48-CF7319B60128}" srcOrd="1" destOrd="0" presId="urn:microsoft.com/office/officeart/2005/8/layout/orgChart1"/>
    <dgm:cxn modelId="{3C1A675A-3408-4D02-95EE-9A7F0C186D29}" srcId="{F01A2049-3497-43EE-8078-94108A0399F7}" destId="{EC50611F-13F4-4486-A49D-F9D1476B1F73}" srcOrd="2" destOrd="0" parTransId="{8C2DDFA1-6D75-4A3C-8CA3-5D5C4955CBAF}" sibTransId="{3D22F543-59A6-4303-B2B9-7040DD445BCE}"/>
    <dgm:cxn modelId="{8CC465DF-AF04-46CF-8BE6-C0435735401C}" srcId="{F01A2049-3497-43EE-8078-94108A0399F7}" destId="{1637A7EF-D633-4E20-A511-5585EDEC10E2}" srcOrd="0" destOrd="0" parTransId="{E90335D4-F2B1-4689-9EFA-A557596AD0B8}" sibTransId="{F3C678D5-9CC5-4D13-84BB-AFBB11C36AFC}"/>
    <dgm:cxn modelId="{BAD87894-4087-4E85-A295-A704620B0B31}" type="presOf" srcId="{A9762065-49DD-41CF-9F15-783D0B8F08FE}" destId="{C0FE4115-AB95-4D23-9222-3126850B7316}" srcOrd="0" destOrd="0" presId="urn:microsoft.com/office/officeart/2005/8/layout/orgChart1"/>
    <dgm:cxn modelId="{7180838C-38E7-4506-AF43-1966EE4958FA}" type="presOf" srcId="{7D43B01B-437D-4377-A60B-FD255E490710}" destId="{4B8917EF-09E0-4945-828B-07140557256B}" srcOrd="0" destOrd="0" presId="urn:microsoft.com/office/officeart/2005/8/layout/orgChart1"/>
    <dgm:cxn modelId="{577CD36C-2790-4716-B088-6310127B3872}" type="presOf" srcId="{B1C4D6D0-9218-412D-870F-934239B0C8D9}" destId="{0158E320-7852-4B85-B45E-3518B4D6D0A7}" srcOrd="0" destOrd="0" presId="urn:microsoft.com/office/officeart/2005/8/layout/orgChart1"/>
    <dgm:cxn modelId="{6EAB16F1-5BB6-4F55-A416-971396FECB6A}" srcId="{27AFB2F8-AFC3-4EFC-886A-D1E3E5DFA40B}" destId="{608FC673-1F2C-452A-991E-0A594C43CB7B}" srcOrd="0" destOrd="0" parTransId="{BCCC283F-6CFA-4B89-96AE-D0353AD5220F}" sibTransId="{A0B059A7-D21F-4139-9329-B2C88F6CBDAC}"/>
    <dgm:cxn modelId="{368BDE4D-0058-41F6-B3E1-CCEFCA728E61}" type="presOf" srcId="{3A665020-632B-460D-AC41-60BDB08E98D5}" destId="{8DAE9127-30F4-41E7-BC17-DC4F5DD9C9E4}" srcOrd="0" destOrd="0" presId="urn:microsoft.com/office/officeart/2005/8/layout/orgChart1"/>
    <dgm:cxn modelId="{40123A13-5089-4545-8C4B-D434041061BD}" type="presOf" srcId="{608FC673-1F2C-452A-991E-0A594C43CB7B}" destId="{D7817A26-1491-4347-A209-1DD51A31C5B8}" srcOrd="1" destOrd="0" presId="urn:microsoft.com/office/officeart/2005/8/layout/orgChart1"/>
    <dgm:cxn modelId="{6C2C4595-D186-4A00-B1BE-D2F4500BCB76}" type="presOf" srcId="{6A5E9CE9-D008-4979-BF49-5013E303CF50}" destId="{024F5A19-D7E7-426A-82B5-02DEEEA08D69}" srcOrd="0" destOrd="0" presId="urn:microsoft.com/office/officeart/2005/8/layout/orgChart1"/>
    <dgm:cxn modelId="{ED6979CB-24D3-4F24-A8A4-0BD8079037C1}" type="presOf" srcId="{8C2DDFA1-6D75-4A3C-8CA3-5D5C4955CBAF}" destId="{CEA50EB0-F949-4DD5-B12A-A58CD3F11D20}" srcOrd="0" destOrd="0" presId="urn:microsoft.com/office/officeart/2005/8/layout/orgChart1"/>
    <dgm:cxn modelId="{F65ADBFE-4F20-4DD3-B537-8E811208A754}" srcId="{815CDAAD-99B3-42DD-BDB3-F49CACBC773B}" destId="{B0549658-46D0-4803-9771-4D9AC809EC88}" srcOrd="0" destOrd="0" parTransId="{1C8CF14C-BC34-4AA7-893A-D2D46FCDB480}" sibTransId="{71735A57-632F-47D9-90AB-3FC7A6BCA3A3}"/>
    <dgm:cxn modelId="{2B61C170-E537-4522-9636-50C525251438}" type="presOf" srcId="{B4200273-B8CE-4FAC-93D2-C4BB66ACA200}" destId="{4EBD9A07-F591-46CC-9DB8-AD928C2D7F67}" srcOrd="0" destOrd="0" presId="urn:microsoft.com/office/officeart/2005/8/layout/orgChart1"/>
    <dgm:cxn modelId="{26F11303-1F85-4A38-8A12-205079B887AE}" type="presOf" srcId="{27AFB2F8-AFC3-4EFC-886A-D1E3E5DFA40B}" destId="{5339B6BB-7FED-4C81-B39C-D5C3B47F46DD}" srcOrd="0" destOrd="0" presId="urn:microsoft.com/office/officeart/2005/8/layout/orgChart1"/>
    <dgm:cxn modelId="{1887D04B-6E04-412D-96CD-1FBB25B12E91}" type="presOf" srcId="{6482EDEC-6DB0-476E-9A7B-FAB42567D577}" destId="{AAAC910A-BEDA-48CE-8C53-D8A917D5F25E}" srcOrd="0" destOrd="0" presId="urn:microsoft.com/office/officeart/2005/8/layout/orgChart1"/>
    <dgm:cxn modelId="{DCA6F297-416B-4EE2-982D-4C659E18710F}" type="presOf" srcId="{2C5A6FCD-0A1A-4E22-9E89-E26917477989}" destId="{38A4B10B-A0F4-4857-814A-2B5C8E724E7A}" srcOrd="0" destOrd="0" presId="urn:microsoft.com/office/officeart/2005/8/layout/orgChart1"/>
    <dgm:cxn modelId="{FA583818-B862-49B4-8E9B-3F2C2F7B7B89}" type="presOf" srcId="{815CDAAD-99B3-42DD-BDB3-F49CACBC773B}" destId="{362165A6-43C8-4AC7-9497-1D4493D6AD0A}" srcOrd="0" destOrd="0" presId="urn:microsoft.com/office/officeart/2005/8/layout/orgChart1"/>
    <dgm:cxn modelId="{9DE2760C-0DCE-49A0-BBAF-0F117C9368CE}" type="presOf" srcId="{6482EDEC-6DB0-476E-9A7B-FAB42567D577}" destId="{EDB6F109-1CA8-4452-8EAA-9ACFFA8C2A8F}" srcOrd="1" destOrd="0" presId="urn:microsoft.com/office/officeart/2005/8/layout/orgChart1"/>
    <dgm:cxn modelId="{B1DA578A-C062-45DC-BA22-7554A5C212E2}" srcId="{F01A2049-3497-43EE-8078-94108A0399F7}" destId="{C4191E63-C0F6-4528-9709-5ACCD2283156}" srcOrd="3" destOrd="0" parTransId="{0B12D63F-A988-4C49-B6E5-DBBBCB0ABA95}" sibTransId="{37498107-00E1-4CBC-A2B0-61DC717D6A43}"/>
    <dgm:cxn modelId="{D13C1AEC-5D75-43FF-8BF1-41378E6E114F}" type="presOf" srcId="{815CDAAD-99B3-42DD-BDB3-F49CACBC773B}" destId="{30FAD359-86CE-45F3-B674-D1C512AF6DDB}" srcOrd="1" destOrd="0" presId="urn:microsoft.com/office/officeart/2005/8/layout/orgChart1"/>
    <dgm:cxn modelId="{F5003853-18FB-47CD-A259-D10D3555BC90}" type="presOf" srcId="{BC87FFD4-C894-4D67-9FAB-A7A85CE7BD88}" destId="{5F1273B3-99C9-4054-B4DD-7C8D06E3F7CF}" srcOrd="1" destOrd="0" presId="urn:microsoft.com/office/officeart/2005/8/layout/orgChart1"/>
    <dgm:cxn modelId="{8A50F6CC-DFE2-49C9-9764-90B6D839338E}" srcId="{18803D96-DAE0-480A-BB7A-F3E38D1048A6}" destId="{20E5B989-A51F-4871-85E4-42EDA4567E4D}" srcOrd="0" destOrd="0" parTransId="{6338AD52-87AE-4735-BA14-4C4F2DB0FC18}" sibTransId="{54E7E835-E0BC-447D-AC7D-21A77396D65F}"/>
    <dgm:cxn modelId="{9C667DEA-58D7-4389-AA41-729B5CE39947}" type="presOf" srcId="{3A665020-632B-460D-AC41-60BDB08E98D5}" destId="{5360FB90-3F03-4C84-BF27-C128BB9CA756}" srcOrd="1" destOrd="0" presId="urn:microsoft.com/office/officeart/2005/8/layout/orgChart1"/>
    <dgm:cxn modelId="{8AC83D51-BC09-4F64-A2B0-36731866C5E3}" srcId="{815CDAAD-99B3-42DD-BDB3-F49CACBC773B}" destId="{27AFB2F8-AFC3-4EFC-886A-D1E3E5DFA40B}" srcOrd="1" destOrd="0" parTransId="{7D43B01B-437D-4377-A60B-FD255E490710}" sibTransId="{AAECBABC-675D-4E99-B8E2-C2FE37556016}"/>
    <dgm:cxn modelId="{35311CC5-4B64-481A-B1A4-1AECE00F0576}" type="presOf" srcId="{EC50611F-13F4-4486-A49D-F9D1476B1F73}" destId="{9672B577-F47E-4587-BB40-A85CAE7CA361}" srcOrd="1" destOrd="0" presId="urn:microsoft.com/office/officeart/2005/8/layout/orgChart1"/>
    <dgm:cxn modelId="{563B7224-2F26-49AE-A503-48F00FC10F32}" srcId="{64ABCBDB-18DA-4416-96FB-ED137B5CFD03}" destId="{815CDAAD-99B3-42DD-BDB3-F49CACBC773B}" srcOrd="1" destOrd="0" parTransId="{2294072C-4D7C-485C-806C-9A377E3E527E}" sibTransId="{6DB28B54-DC92-49D6-9420-82B4A64400AE}"/>
    <dgm:cxn modelId="{C3B6E246-7C39-47D2-B5CB-5143107D0662}" type="presOf" srcId="{96DD5E5D-22F6-4161-B897-B4F859F9DC98}" destId="{B3544F1C-60BB-433E-B423-97275868CC21}" srcOrd="0" destOrd="0" presId="urn:microsoft.com/office/officeart/2005/8/layout/orgChart1"/>
    <dgm:cxn modelId="{80E94ECB-1298-4415-8771-613B654AB375}" type="presOf" srcId="{64ABCBDB-18DA-4416-96FB-ED137B5CFD03}" destId="{E2CDC7D4-7789-4CFA-BE8E-602D7D36A0AE}" srcOrd="1" destOrd="0" presId="urn:microsoft.com/office/officeart/2005/8/layout/orgChart1"/>
    <dgm:cxn modelId="{2FE38A6B-F2BE-4BD6-8FF2-D5FE559FB818}" type="presOf" srcId="{4E424C36-2F42-4AED-BFBD-FD8922670EFE}" destId="{828B81AC-79C8-4C75-A0D6-9B2CF8606A8C}" srcOrd="0" destOrd="0" presId="urn:microsoft.com/office/officeart/2005/8/layout/orgChart1"/>
    <dgm:cxn modelId="{353FA603-2776-4069-ABFA-938CFFFC9BE0}" type="presOf" srcId="{6E09B8D4-3B17-4904-88A1-66CE72070ADD}" destId="{BA3854C8-CDF2-4D4B-8E7E-E76039F73943}" srcOrd="0" destOrd="0" presId="urn:microsoft.com/office/officeart/2005/8/layout/orgChart1"/>
    <dgm:cxn modelId="{F7AE0E7C-FFEA-4442-8DFA-769DCDF1BC22}" type="presOf" srcId="{F01A2049-3497-43EE-8078-94108A0399F7}" destId="{F634AD7D-BD7C-468B-BC21-B807BB71204A}" srcOrd="0" destOrd="0" presId="urn:microsoft.com/office/officeart/2005/8/layout/orgChart1"/>
    <dgm:cxn modelId="{AA61D9E0-C283-435B-834B-A94BFEF97A64}" type="presOf" srcId="{0841AB2C-5410-42BB-915C-4CBA5E3CB396}" destId="{22ED938C-7FA7-40CC-A543-A0AE70B4109A}" srcOrd="0" destOrd="0" presId="urn:microsoft.com/office/officeart/2005/8/layout/orgChart1"/>
    <dgm:cxn modelId="{F9176570-A50F-4BE2-9CD1-15ADFC2E6A63}" srcId="{B0549658-46D0-4803-9771-4D9AC809EC88}" destId="{1641523A-3018-46FC-8CC0-EF3889BA52AC}" srcOrd="5" destOrd="0" parTransId="{6A5E9CE9-D008-4979-BF49-5013E303CF50}" sibTransId="{B2F4D3D6-889F-4C4D-9029-D2273795CC81}"/>
    <dgm:cxn modelId="{34E26404-C3F1-4820-80CE-2841DF7C880B}" type="presOf" srcId="{B0549658-46D0-4803-9771-4D9AC809EC88}" destId="{6923E82A-204A-425A-BA8F-0769B0D9DD7D}" srcOrd="1" destOrd="0" presId="urn:microsoft.com/office/officeart/2005/8/layout/orgChart1"/>
    <dgm:cxn modelId="{CBFA5F29-F7B3-4C92-8A14-D809D6348E5D}" type="presOf" srcId="{6338AD52-87AE-4735-BA14-4C4F2DB0FC18}" destId="{B63B5B46-BF4A-4337-BB72-2ECBFF828C7F}" srcOrd="0" destOrd="0" presId="urn:microsoft.com/office/officeart/2005/8/layout/orgChart1"/>
    <dgm:cxn modelId="{9B274C83-D64E-42D5-B920-470F45EED177}" type="presOf" srcId="{F01A2049-3497-43EE-8078-94108A0399F7}" destId="{9FA480BD-7A0C-4DFE-AAFA-7875FD84879E}" srcOrd="1" destOrd="0" presId="urn:microsoft.com/office/officeart/2005/8/layout/orgChart1"/>
    <dgm:cxn modelId="{ECBEFDC7-4D6F-458D-A403-9FD23D0F5B3A}" type="presOf" srcId="{2C5A6FCD-0A1A-4E22-9E89-E26917477989}" destId="{74E4F16E-F28D-4CA3-9E27-D2F606A87F1E}" srcOrd="1" destOrd="0" presId="urn:microsoft.com/office/officeart/2005/8/layout/orgChart1"/>
    <dgm:cxn modelId="{D0EC5E0E-A1B3-4867-851E-D231BADF9D9A}" srcId="{2C5A6FCD-0A1A-4E22-9E89-E26917477989}" destId="{18803D96-DAE0-480A-BB7A-F3E38D1048A6}" srcOrd="0" destOrd="0" parTransId="{D1AD8DF9-F813-47AC-9764-ADD787EBB794}" sibTransId="{7226FB15-5AA9-4EE7-852D-40631C0461D8}"/>
    <dgm:cxn modelId="{1A14EF33-B189-4B45-9117-206A11722C2A}" srcId="{92F0AF59-91C5-436A-B2D9-1533AFAB8126}" destId="{2C5A6FCD-0A1A-4E22-9E89-E26917477989}" srcOrd="0" destOrd="0" parTransId="{25748277-F74A-424C-B1D5-450A755CB468}" sibTransId="{8A5EFCCA-6766-40A8-998E-E5FDC413D61B}"/>
    <dgm:cxn modelId="{A7F1B347-9ABE-4855-873B-41A89785E8DE}" type="presOf" srcId="{45A854F8-54FA-4049-8DE0-E00DB7B74083}" destId="{6497ABF8-90D6-4ADD-B33B-ED2839F71F8A}" srcOrd="0" destOrd="0" presId="urn:microsoft.com/office/officeart/2005/8/layout/orgChart1"/>
    <dgm:cxn modelId="{3F5D9505-3995-4154-ADAC-97A676F3EB34}" type="presOf" srcId="{23A0B458-7AA8-4A37-ABE9-6BF63EEE8309}" destId="{DD77E0C1-A27A-4364-BF18-148A443A11F9}" srcOrd="0" destOrd="0" presId="urn:microsoft.com/office/officeart/2005/8/layout/orgChart1"/>
    <dgm:cxn modelId="{BFFD9844-E727-4E18-AA2B-4C70E179F1E1}" type="presOf" srcId="{1637A7EF-D633-4E20-A511-5585EDEC10E2}" destId="{D7DE5407-410F-4B9D-97C5-8D27215701C4}" srcOrd="0" destOrd="0" presId="urn:microsoft.com/office/officeart/2005/8/layout/orgChart1"/>
    <dgm:cxn modelId="{7E016EAC-B52F-4404-970F-7AC50B95EFA3}" srcId="{F01A2049-3497-43EE-8078-94108A0399F7}" destId="{BC87FFD4-C894-4D67-9FAB-A7A85CE7BD88}" srcOrd="1" destOrd="0" parTransId="{4E424C36-2F42-4AED-BFBD-FD8922670EFE}" sibTransId="{38EBA28E-0E59-41F4-8BE6-2E441F4F8AD2}"/>
    <dgm:cxn modelId="{5CB79782-7CCD-41A9-A1CA-4F78442BFC43}" type="presOf" srcId="{92F0AF59-91C5-436A-B2D9-1533AFAB8126}" destId="{03FE80E0-1F12-48B8-B2C2-82F03CB8DFC6}" srcOrd="1" destOrd="0" presId="urn:microsoft.com/office/officeart/2005/8/layout/orgChart1"/>
    <dgm:cxn modelId="{530A304F-198A-4CF0-9C05-A6A11009BBAE}" type="presOf" srcId="{23A0B458-7AA8-4A37-ABE9-6BF63EEE8309}" destId="{D7B7F32E-D299-45C8-B3F5-D310283802A5}" srcOrd="1" destOrd="0" presId="urn:microsoft.com/office/officeart/2005/8/layout/orgChart1"/>
    <dgm:cxn modelId="{F671D442-2689-45FA-B985-C613E0812870}" type="presOf" srcId="{92F0AF59-91C5-436A-B2D9-1533AFAB8126}" destId="{97977ED3-01F6-45D8-BEAE-1FDAA748A8DD}" srcOrd="0" destOrd="0" presId="urn:microsoft.com/office/officeart/2005/8/layout/orgChart1"/>
    <dgm:cxn modelId="{11BF2C67-77D6-4306-A423-4FADB72141FC}" type="presOf" srcId="{C4191E63-C0F6-4528-9709-5ACCD2283156}" destId="{9E72C672-BA59-4153-A53A-B2D33EAF1C77}" srcOrd="0" destOrd="0" presId="urn:microsoft.com/office/officeart/2005/8/layout/orgChart1"/>
    <dgm:cxn modelId="{AD329654-1090-4E9C-A5D3-A7E768B6F4FA}" type="presOf" srcId="{1632C932-4188-4B4E-9EDC-00D0178DE325}" destId="{CA542FA6-879C-4FCA-919A-453CDE844B43}" srcOrd="0" destOrd="0" presId="urn:microsoft.com/office/officeart/2005/8/layout/orgChart1"/>
    <dgm:cxn modelId="{7ED22BF7-D9FC-4F70-8859-9F1833840D99}" type="presOf" srcId="{B1CD4C07-EEA5-4A93-935A-EA0137AE246D}" destId="{B6BD07C6-02CF-43A0-9264-4B463C8BF0ED}" srcOrd="0" destOrd="0" presId="urn:microsoft.com/office/officeart/2005/8/layout/orgChart1"/>
    <dgm:cxn modelId="{635D06A7-B2DC-4EFF-AD1D-B7C30D85687C}" type="presOf" srcId="{14EC0D10-9080-40A5-8D70-DC10F11097C0}" destId="{7DC5EC4F-8A1A-46BD-8E7D-4DCE4062AD9F}" srcOrd="0" destOrd="0" presId="urn:microsoft.com/office/officeart/2005/8/layout/orgChart1"/>
    <dgm:cxn modelId="{DC3981C1-0DE6-43E8-8EB9-552E02AE54F4}" type="presOf" srcId="{E90335D4-F2B1-4689-9EFA-A557596AD0B8}" destId="{46194E6B-F0B9-4E4C-B0EB-11D9E59CE820}" srcOrd="0" destOrd="0" presId="urn:microsoft.com/office/officeart/2005/8/layout/orgChart1"/>
    <dgm:cxn modelId="{B7A1EC0C-9B3E-4A31-9425-E0C7E4784368}" type="presOf" srcId="{6C2D3417-203C-4921-B113-8D9ED8F1357E}" destId="{8BF6797A-97EF-40DE-8554-70889EB663CF}" srcOrd="0" destOrd="0" presId="urn:microsoft.com/office/officeart/2005/8/layout/orgChart1"/>
    <dgm:cxn modelId="{6FB19111-CCF6-49EC-B991-0A16CD11F5C7}" type="presOf" srcId="{2294072C-4D7C-485C-806C-9A377E3E527E}" destId="{00772F69-5AEF-4199-9AFA-875A5307AC9F}" srcOrd="0" destOrd="0" presId="urn:microsoft.com/office/officeart/2005/8/layout/orgChart1"/>
    <dgm:cxn modelId="{B8B4025D-7547-4A0B-9C17-38C8AB5AFA4E}" type="presOf" srcId="{6C2D3417-203C-4921-B113-8D9ED8F1357E}" destId="{553DA5D0-3620-4E77-91DA-761031F7C7B9}" srcOrd="1" destOrd="0" presId="urn:microsoft.com/office/officeart/2005/8/layout/orgChart1"/>
    <dgm:cxn modelId="{6D28AC16-4F03-4ED1-B325-542F570A83FF}" type="presOf" srcId="{64ABCBDB-18DA-4416-96FB-ED137B5CFD03}" destId="{E9474126-5C6C-42C6-B277-A6E2CE5BFA5F}" srcOrd="0" destOrd="0" presId="urn:microsoft.com/office/officeart/2005/8/layout/orgChart1"/>
    <dgm:cxn modelId="{D0052878-12DE-4D70-A338-4EB16A4AC94D}" type="presOf" srcId="{0B12D63F-A988-4C49-B6E5-DBBBCB0ABA95}" destId="{5CFA7FCC-CBCF-4682-BD40-8BE8B6701341}" srcOrd="0" destOrd="0" presId="urn:microsoft.com/office/officeart/2005/8/layout/orgChart1"/>
    <dgm:cxn modelId="{ED72FCD2-A013-4A25-B2D7-04A881721F2C}" srcId="{B0549658-46D0-4803-9771-4D9AC809EC88}" destId="{DEC8806E-D6AC-48AC-8A18-1949BE61E5F4}" srcOrd="3" destOrd="0" parTransId="{96DD5E5D-22F6-4161-B897-B4F859F9DC98}" sibTransId="{5D6E8EAA-F303-4BDB-8106-84F7D506F2E8}"/>
    <dgm:cxn modelId="{CADD4103-5391-4FF0-BAB7-2CBF290FED9E}" type="presOf" srcId="{BCCC283F-6CFA-4B89-96AE-D0353AD5220F}" destId="{325B97FF-5D95-44D4-A787-3BCCED6A9131}" srcOrd="0" destOrd="0" presId="urn:microsoft.com/office/officeart/2005/8/layout/orgChart1"/>
    <dgm:cxn modelId="{9743CDA3-513D-4580-BA9D-EBF8CBFFF8E7}" type="presOf" srcId="{25748277-F74A-424C-B1D5-450A755CB468}" destId="{E50DD0CD-7969-4C21-9C3B-9F6A4BA8B036}" srcOrd="0" destOrd="0" presId="urn:microsoft.com/office/officeart/2005/8/layout/orgChart1"/>
    <dgm:cxn modelId="{4BCE34F5-415D-42AB-AA3D-C95BD710A8F3}" type="presOf" srcId="{608FC673-1F2C-452A-991E-0A594C43CB7B}" destId="{B25B39B7-B4EF-404D-8A03-7235CBF6C035}" srcOrd="0" destOrd="0" presId="urn:microsoft.com/office/officeart/2005/8/layout/orgChart1"/>
    <dgm:cxn modelId="{F0B89263-9E62-4C3D-A05E-EF026662A5DE}" srcId="{0841AB2C-5410-42BB-915C-4CBA5E3CB396}" destId="{64ABCBDB-18DA-4416-96FB-ED137B5CFD03}" srcOrd="0" destOrd="0" parTransId="{8FC81FB9-BC5A-4304-95C8-0FA3A70FB307}" sibTransId="{DADC7DC3-7F78-46F0-8C0B-CDB5EA5513AC}"/>
    <dgm:cxn modelId="{F1D67F20-E70E-423C-BA6B-824F07490AA0}" type="presOf" srcId="{1632C932-4188-4B4E-9EDC-00D0178DE325}" destId="{C6D2C9D7-F8AC-4DB4-B023-9BB3BB0A2E3C}" srcOrd="1" destOrd="0" presId="urn:microsoft.com/office/officeart/2005/8/layout/orgChart1"/>
    <dgm:cxn modelId="{BF37213A-F2C1-4F80-991D-9063CC4CA212}" type="presOf" srcId="{1641523A-3018-46FC-8CC0-EF3889BA52AC}" destId="{39B981EB-015F-480D-91F0-27C042B4BCE4}" srcOrd="0" destOrd="0" presId="urn:microsoft.com/office/officeart/2005/8/layout/orgChart1"/>
    <dgm:cxn modelId="{1DDA1029-7FC4-4B3B-BB6A-F0D1066200D7}" srcId="{B0549658-46D0-4803-9771-4D9AC809EC88}" destId="{23A0B458-7AA8-4A37-ABE9-6BF63EEE8309}" srcOrd="4" destOrd="0" parTransId="{B4200273-B8CE-4FAC-93D2-C4BB66ACA200}" sibTransId="{061C61DC-F964-4196-918C-D7BA95D90D6C}"/>
    <dgm:cxn modelId="{10EC7EEB-07F6-495F-A39E-CE410C47B933}" type="presOf" srcId="{18803D96-DAE0-480A-BB7A-F3E38D1048A6}" destId="{C8C52C5D-3ADE-4A67-8C93-9C142A68AB3A}" srcOrd="1" destOrd="0" presId="urn:microsoft.com/office/officeart/2005/8/layout/orgChart1"/>
    <dgm:cxn modelId="{E8B30CE9-89A3-43BE-95A3-1A0A8A3D88EE}" srcId="{B0549658-46D0-4803-9771-4D9AC809EC88}" destId="{6C2D3417-203C-4921-B113-8D9ED8F1357E}" srcOrd="2" destOrd="0" parTransId="{A9762065-49DD-41CF-9F15-783D0B8F08FE}" sibTransId="{3578243F-C6F9-4AA1-85DD-7162C727517F}"/>
    <dgm:cxn modelId="{9558AE6C-8302-4623-BCD7-0D010E1FA879}" srcId="{F01A2049-3497-43EE-8078-94108A0399F7}" destId="{6482EDEC-6DB0-476E-9A7B-FAB42567D577}" srcOrd="4" destOrd="0" parTransId="{14EC0D10-9080-40A5-8D70-DC10F11097C0}" sibTransId="{99823C12-A685-4E85-A7AC-9404A1148EF4}"/>
    <dgm:cxn modelId="{4961B5B2-0643-455A-9237-6D4EAF20768F}" srcId="{64ABCBDB-18DA-4416-96FB-ED137B5CFD03}" destId="{F01A2049-3497-43EE-8078-94108A0399F7}" srcOrd="0" destOrd="0" parTransId="{B1CD4C07-EEA5-4A93-935A-EA0137AE246D}" sibTransId="{396D6B1D-6C9F-42E3-B1DC-7FEB91A704D3}"/>
    <dgm:cxn modelId="{4FC669F0-5222-4D4D-82E9-73E1A510DFC2}" type="presOf" srcId="{20E5B989-A51F-4871-85E4-42EDA4567E4D}" destId="{C3A26EC4-6C87-4A02-BF34-6766A96A2CA5}" srcOrd="0" destOrd="0" presId="urn:microsoft.com/office/officeart/2005/8/layout/orgChart1"/>
    <dgm:cxn modelId="{F965F99D-ACDC-45CD-971C-DBFBD88102F1}" type="presOf" srcId="{1C8CF14C-BC34-4AA7-893A-D2D46FCDB480}" destId="{5CDC5BE6-2D4A-430D-A792-13FAE4920AFB}" srcOrd="0" destOrd="0" presId="urn:microsoft.com/office/officeart/2005/8/layout/orgChart1"/>
    <dgm:cxn modelId="{87DA9F56-1046-4D7D-BB57-562ACE2155B0}" type="presOf" srcId="{DEC8806E-D6AC-48AC-8A18-1949BE61E5F4}" destId="{E1250E09-DAD4-40C3-A648-BC5968554D72}" srcOrd="1" destOrd="0" presId="urn:microsoft.com/office/officeart/2005/8/layout/orgChart1"/>
    <dgm:cxn modelId="{924C024B-3CF5-4E9D-87B6-99A73B5D4584}" srcId="{608FC673-1F2C-452A-991E-0A594C43CB7B}" destId="{92F0AF59-91C5-436A-B2D9-1533AFAB8126}" srcOrd="0" destOrd="0" parTransId="{B1C4D6D0-9218-412D-870F-934239B0C8D9}" sibTransId="{1924FB61-A741-41B3-8C95-AF36AD87489F}"/>
    <dgm:cxn modelId="{98815A6E-51CF-42DF-9095-38EB75CBF56B}" type="presOf" srcId="{B0549658-46D0-4803-9771-4D9AC809EC88}" destId="{6FA4F62D-C2FA-4491-93B1-91838BDA3A08}" srcOrd="0" destOrd="0" presId="urn:microsoft.com/office/officeart/2005/8/layout/orgChart1"/>
    <dgm:cxn modelId="{0D3CA1A5-6479-464B-B11E-FD25EC323572}" type="presOf" srcId="{D1AD8DF9-F813-47AC-9764-ADD787EBB794}" destId="{AA18B156-9E52-4BE1-80D7-1B89868F9F68}" srcOrd="0" destOrd="0" presId="urn:microsoft.com/office/officeart/2005/8/layout/orgChart1"/>
    <dgm:cxn modelId="{B949D43F-6880-40EE-9D6D-0923D4B4B55C}" type="presParOf" srcId="{22ED938C-7FA7-40CC-A543-A0AE70B4109A}" destId="{77CED1F9-797C-4E8E-B863-D499836E3099}" srcOrd="0" destOrd="0" presId="urn:microsoft.com/office/officeart/2005/8/layout/orgChart1"/>
    <dgm:cxn modelId="{B7639AC7-6CC3-4E59-8AF3-C36B76E5E6A6}" type="presParOf" srcId="{77CED1F9-797C-4E8E-B863-D499836E3099}" destId="{A73DF792-EF89-4CBA-9B81-68DC7B0D8043}" srcOrd="0" destOrd="0" presId="urn:microsoft.com/office/officeart/2005/8/layout/orgChart1"/>
    <dgm:cxn modelId="{FCDB798A-A305-4697-9A49-FCA2C962D8BA}" type="presParOf" srcId="{A73DF792-EF89-4CBA-9B81-68DC7B0D8043}" destId="{E9474126-5C6C-42C6-B277-A6E2CE5BFA5F}" srcOrd="0" destOrd="0" presId="urn:microsoft.com/office/officeart/2005/8/layout/orgChart1"/>
    <dgm:cxn modelId="{4D0BFC03-B625-453D-90A6-69FD5DE85F01}" type="presParOf" srcId="{A73DF792-EF89-4CBA-9B81-68DC7B0D8043}" destId="{E2CDC7D4-7789-4CFA-BE8E-602D7D36A0AE}" srcOrd="1" destOrd="0" presId="urn:microsoft.com/office/officeart/2005/8/layout/orgChart1"/>
    <dgm:cxn modelId="{1E78E63F-F8B8-47FD-B513-1C7D83BF9006}" type="presParOf" srcId="{77CED1F9-797C-4E8E-B863-D499836E3099}" destId="{9FFFEDBE-0271-4DED-BF0C-69310C544E27}" srcOrd="1" destOrd="0" presId="urn:microsoft.com/office/officeart/2005/8/layout/orgChart1"/>
    <dgm:cxn modelId="{C06BB957-E15A-4B43-A865-EC26D7BEEE4A}" type="presParOf" srcId="{9FFFEDBE-0271-4DED-BF0C-69310C544E27}" destId="{B6BD07C6-02CF-43A0-9264-4B463C8BF0ED}" srcOrd="0" destOrd="0" presId="urn:microsoft.com/office/officeart/2005/8/layout/orgChart1"/>
    <dgm:cxn modelId="{B9EBE496-C361-4B25-B44C-FAA3A7A291BB}" type="presParOf" srcId="{9FFFEDBE-0271-4DED-BF0C-69310C544E27}" destId="{EDB33BEE-7940-4365-B032-5B6E4F497E1C}" srcOrd="1" destOrd="0" presId="urn:microsoft.com/office/officeart/2005/8/layout/orgChart1"/>
    <dgm:cxn modelId="{5AD68B93-13DA-48EA-A2C1-473950B8FDBA}" type="presParOf" srcId="{EDB33BEE-7940-4365-B032-5B6E4F497E1C}" destId="{71A6CAD8-1AD1-4076-813B-4B1F95D4DE05}" srcOrd="0" destOrd="0" presId="urn:microsoft.com/office/officeart/2005/8/layout/orgChart1"/>
    <dgm:cxn modelId="{D8C2068B-D582-425D-89F4-5C1080E57710}" type="presParOf" srcId="{71A6CAD8-1AD1-4076-813B-4B1F95D4DE05}" destId="{F634AD7D-BD7C-468B-BC21-B807BB71204A}" srcOrd="0" destOrd="0" presId="urn:microsoft.com/office/officeart/2005/8/layout/orgChart1"/>
    <dgm:cxn modelId="{E48BBBB7-9934-4026-AA0E-684E8D0FFFC2}" type="presParOf" srcId="{71A6CAD8-1AD1-4076-813B-4B1F95D4DE05}" destId="{9FA480BD-7A0C-4DFE-AAFA-7875FD84879E}" srcOrd="1" destOrd="0" presId="urn:microsoft.com/office/officeart/2005/8/layout/orgChart1"/>
    <dgm:cxn modelId="{522E3F53-B480-4D32-8AC7-DA854E9F813F}" type="presParOf" srcId="{EDB33BEE-7940-4365-B032-5B6E4F497E1C}" destId="{333B11D7-D4A2-416F-ADAA-D75370EE350D}" srcOrd="1" destOrd="0" presId="urn:microsoft.com/office/officeart/2005/8/layout/orgChart1"/>
    <dgm:cxn modelId="{A518994E-3C10-4029-9223-14DA143D03AF}" type="presParOf" srcId="{333B11D7-D4A2-416F-ADAA-D75370EE350D}" destId="{46194E6B-F0B9-4E4C-B0EB-11D9E59CE820}" srcOrd="0" destOrd="0" presId="urn:microsoft.com/office/officeart/2005/8/layout/orgChart1"/>
    <dgm:cxn modelId="{9D49F8BC-F865-44F8-AC24-B2F1E7A90864}" type="presParOf" srcId="{333B11D7-D4A2-416F-ADAA-D75370EE350D}" destId="{219480EC-F0E7-467E-B4BE-4DB1E3CC2D9B}" srcOrd="1" destOrd="0" presId="urn:microsoft.com/office/officeart/2005/8/layout/orgChart1"/>
    <dgm:cxn modelId="{FD724A17-E8F4-4693-A7DE-E55AB49A3477}" type="presParOf" srcId="{219480EC-F0E7-467E-B4BE-4DB1E3CC2D9B}" destId="{4631CC2D-7552-4800-99F2-EBE86B717BDC}" srcOrd="0" destOrd="0" presId="urn:microsoft.com/office/officeart/2005/8/layout/orgChart1"/>
    <dgm:cxn modelId="{B631AA86-45C5-4FBF-B678-1321A71D02A7}" type="presParOf" srcId="{4631CC2D-7552-4800-99F2-EBE86B717BDC}" destId="{D7DE5407-410F-4B9D-97C5-8D27215701C4}" srcOrd="0" destOrd="0" presId="urn:microsoft.com/office/officeart/2005/8/layout/orgChart1"/>
    <dgm:cxn modelId="{32BC582C-E777-4112-A8C2-306FECEBC59F}" type="presParOf" srcId="{4631CC2D-7552-4800-99F2-EBE86B717BDC}" destId="{16BEC57A-C1C4-4A34-B0C0-526848CB073F}" srcOrd="1" destOrd="0" presId="urn:microsoft.com/office/officeart/2005/8/layout/orgChart1"/>
    <dgm:cxn modelId="{01002246-7CF4-4EBC-9769-966691578E98}" type="presParOf" srcId="{219480EC-F0E7-467E-B4BE-4DB1E3CC2D9B}" destId="{EB2C9307-B929-4337-AE7D-7E1425A512F8}" srcOrd="1" destOrd="0" presId="urn:microsoft.com/office/officeart/2005/8/layout/orgChart1"/>
    <dgm:cxn modelId="{3043E151-DBC4-4BD5-BCB9-F25F8BCFC8ED}" type="presParOf" srcId="{219480EC-F0E7-467E-B4BE-4DB1E3CC2D9B}" destId="{5FA8B5D8-5606-45AF-8361-0DADA2C5F7B0}" srcOrd="2" destOrd="0" presId="urn:microsoft.com/office/officeart/2005/8/layout/orgChart1"/>
    <dgm:cxn modelId="{171780EA-3C72-436C-8D40-D4E5AE7CCAED}" type="presParOf" srcId="{333B11D7-D4A2-416F-ADAA-D75370EE350D}" destId="{828B81AC-79C8-4C75-A0D6-9B2CF8606A8C}" srcOrd="2" destOrd="0" presId="urn:microsoft.com/office/officeart/2005/8/layout/orgChart1"/>
    <dgm:cxn modelId="{2FDB9025-2214-438C-9030-E580D0C45957}" type="presParOf" srcId="{333B11D7-D4A2-416F-ADAA-D75370EE350D}" destId="{CE9250EB-CF34-4880-892D-3C9EDE295BAF}" srcOrd="3" destOrd="0" presId="urn:microsoft.com/office/officeart/2005/8/layout/orgChart1"/>
    <dgm:cxn modelId="{B524136B-1738-4BAB-8022-95C57C1A8BD0}" type="presParOf" srcId="{CE9250EB-CF34-4880-892D-3C9EDE295BAF}" destId="{20937D82-6F58-4406-B6BA-52E1AFF713CB}" srcOrd="0" destOrd="0" presId="urn:microsoft.com/office/officeart/2005/8/layout/orgChart1"/>
    <dgm:cxn modelId="{9BB2138B-C9E7-4A78-A2A5-0DF85CFFC9AF}" type="presParOf" srcId="{20937D82-6F58-4406-B6BA-52E1AFF713CB}" destId="{4F1D112A-9229-4FDF-8C21-299BAF89F416}" srcOrd="0" destOrd="0" presId="urn:microsoft.com/office/officeart/2005/8/layout/orgChart1"/>
    <dgm:cxn modelId="{AF0CD043-B4BC-44E4-AD81-F943597F5C4A}" type="presParOf" srcId="{20937D82-6F58-4406-B6BA-52E1AFF713CB}" destId="{5F1273B3-99C9-4054-B4DD-7C8D06E3F7CF}" srcOrd="1" destOrd="0" presId="urn:microsoft.com/office/officeart/2005/8/layout/orgChart1"/>
    <dgm:cxn modelId="{CC0B6B85-85ED-4DFB-8A04-4849A1A614CB}" type="presParOf" srcId="{CE9250EB-CF34-4880-892D-3C9EDE295BAF}" destId="{148D7152-D81B-4678-88DF-E565A1662854}" srcOrd="1" destOrd="0" presId="urn:microsoft.com/office/officeart/2005/8/layout/orgChart1"/>
    <dgm:cxn modelId="{AA85375A-F47D-4976-B338-871F9583C525}" type="presParOf" srcId="{CE9250EB-CF34-4880-892D-3C9EDE295BAF}" destId="{DCD080EB-F52D-4EE0-8F81-DE6A3C9499C8}" srcOrd="2" destOrd="0" presId="urn:microsoft.com/office/officeart/2005/8/layout/orgChart1"/>
    <dgm:cxn modelId="{0B6B0A66-F33B-4291-AA5B-0198EC98097F}" type="presParOf" srcId="{333B11D7-D4A2-416F-ADAA-D75370EE350D}" destId="{CEA50EB0-F949-4DD5-B12A-A58CD3F11D20}" srcOrd="4" destOrd="0" presId="urn:microsoft.com/office/officeart/2005/8/layout/orgChart1"/>
    <dgm:cxn modelId="{0E8A9ECD-9C1E-4FB3-B400-EDA462441E35}" type="presParOf" srcId="{333B11D7-D4A2-416F-ADAA-D75370EE350D}" destId="{A0E035A3-E250-45EC-883F-B356F2856ABA}" srcOrd="5" destOrd="0" presId="urn:microsoft.com/office/officeart/2005/8/layout/orgChart1"/>
    <dgm:cxn modelId="{87623CC4-919D-4C83-A400-831D7F21A1AE}" type="presParOf" srcId="{A0E035A3-E250-45EC-883F-B356F2856ABA}" destId="{684724F1-7F73-49E2-B39A-8A641FA743CB}" srcOrd="0" destOrd="0" presId="urn:microsoft.com/office/officeart/2005/8/layout/orgChart1"/>
    <dgm:cxn modelId="{6B06D331-BC9B-449E-BD8D-A353C96F500A}" type="presParOf" srcId="{684724F1-7F73-49E2-B39A-8A641FA743CB}" destId="{45F6693A-8861-4191-832B-6DD7B30D0190}" srcOrd="0" destOrd="0" presId="urn:microsoft.com/office/officeart/2005/8/layout/orgChart1"/>
    <dgm:cxn modelId="{34699A57-7910-4A30-9ADE-855F88E54EE9}" type="presParOf" srcId="{684724F1-7F73-49E2-B39A-8A641FA743CB}" destId="{9672B577-F47E-4587-BB40-A85CAE7CA361}" srcOrd="1" destOrd="0" presId="urn:microsoft.com/office/officeart/2005/8/layout/orgChart1"/>
    <dgm:cxn modelId="{A001748F-0074-4A97-9D1B-3F3E23A96308}" type="presParOf" srcId="{A0E035A3-E250-45EC-883F-B356F2856ABA}" destId="{4C06E5E7-FD3E-4CE4-A457-F0FECA18BC4E}" srcOrd="1" destOrd="0" presId="urn:microsoft.com/office/officeart/2005/8/layout/orgChart1"/>
    <dgm:cxn modelId="{CB662CF0-879D-4748-9220-7B197D6FCD7C}" type="presParOf" srcId="{A0E035A3-E250-45EC-883F-B356F2856ABA}" destId="{1BCBFA50-E340-4167-84B4-430532797CC2}" srcOrd="2" destOrd="0" presId="urn:microsoft.com/office/officeart/2005/8/layout/orgChart1"/>
    <dgm:cxn modelId="{E95AE9A1-9854-473E-B366-D58841275145}" type="presParOf" srcId="{333B11D7-D4A2-416F-ADAA-D75370EE350D}" destId="{5CFA7FCC-CBCF-4682-BD40-8BE8B6701341}" srcOrd="6" destOrd="0" presId="urn:microsoft.com/office/officeart/2005/8/layout/orgChart1"/>
    <dgm:cxn modelId="{CF31A69F-10D3-4A25-995F-2B73AC0762D3}" type="presParOf" srcId="{333B11D7-D4A2-416F-ADAA-D75370EE350D}" destId="{4FFB3124-EB06-4AB4-A1AE-316F7FF2DB23}" srcOrd="7" destOrd="0" presId="urn:microsoft.com/office/officeart/2005/8/layout/orgChart1"/>
    <dgm:cxn modelId="{F17A7407-68FD-4ECC-B5F9-7B16DD4899D1}" type="presParOf" srcId="{4FFB3124-EB06-4AB4-A1AE-316F7FF2DB23}" destId="{931DAB6B-E445-4922-BB17-89B1777A1461}" srcOrd="0" destOrd="0" presId="urn:microsoft.com/office/officeart/2005/8/layout/orgChart1"/>
    <dgm:cxn modelId="{2D2392CB-402A-432D-B269-E5D8FDA0034F}" type="presParOf" srcId="{931DAB6B-E445-4922-BB17-89B1777A1461}" destId="{9E72C672-BA59-4153-A53A-B2D33EAF1C77}" srcOrd="0" destOrd="0" presId="urn:microsoft.com/office/officeart/2005/8/layout/orgChart1"/>
    <dgm:cxn modelId="{3F8985CB-74A6-4D0E-9329-62D408832165}" type="presParOf" srcId="{931DAB6B-E445-4922-BB17-89B1777A1461}" destId="{9FD22D64-06A5-44C1-9DC8-ECA63885A1EC}" srcOrd="1" destOrd="0" presId="urn:microsoft.com/office/officeart/2005/8/layout/orgChart1"/>
    <dgm:cxn modelId="{5C0EFBE1-8315-426F-AB50-27CE42796FFD}" type="presParOf" srcId="{4FFB3124-EB06-4AB4-A1AE-316F7FF2DB23}" destId="{CE86CE58-588A-463B-8CDA-7B4AC31FAA6F}" srcOrd="1" destOrd="0" presId="urn:microsoft.com/office/officeart/2005/8/layout/orgChart1"/>
    <dgm:cxn modelId="{7BD71EE7-0D0B-4E26-91C2-FFA9DA24CE05}" type="presParOf" srcId="{4FFB3124-EB06-4AB4-A1AE-316F7FF2DB23}" destId="{21EF18B2-E7F7-41E5-B426-60E3C4B77A09}" srcOrd="2" destOrd="0" presId="urn:microsoft.com/office/officeart/2005/8/layout/orgChart1"/>
    <dgm:cxn modelId="{74D53A0E-6308-455A-9960-9B10C4585E78}" type="presParOf" srcId="{333B11D7-D4A2-416F-ADAA-D75370EE350D}" destId="{7DC5EC4F-8A1A-46BD-8E7D-4DCE4062AD9F}" srcOrd="8" destOrd="0" presId="urn:microsoft.com/office/officeart/2005/8/layout/orgChart1"/>
    <dgm:cxn modelId="{A058DA0C-E1A1-4911-B595-861BE2A01098}" type="presParOf" srcId="{333B11D7-D4A2-416F-ADAA-D75370EE350D}" destId="{9058E148-E1CD-42D7-9A70-1499E7556684}" srcOrd="9" destOrd="0" presId="urn:microsoft.com/office/officeart/2005/8/layout/orgChart1"/>
    <dgm:cxn modelId="{CFB3FA0C-B4B1-4FCF-89A3-C23DE88AD385}" type="presParOf" srcId="{9058E148-E1CD-42D7-9A70-1499E7556684}" destId="{E041DE93-E0E0-47B0-A764-67B9DD5B6CD6}" srcOrd="0" destOrd="0" presId="urn:microsoft.com/office/officeart/2005/8/layout/orgChart1"/>
    <dgm:cxn modelId="{7AF511DC-DE71-4A82-A143-881C00E923D8}" type="presParOf" srcId="{E041DE93-E0E0-47B0-A764-67B9DD5B6CD6}" destId="{AAAC910A-BEDA-48CE-8C53-D8A917D5F25E}" srcOrd="0" destOrd="0" presId="urn:microsoft.com/office/officeart/2005/8/layout/orgChart1"/>
    <dgm:cxn modelId="{E4784A1C-085C-4CD5-ADE7-C821E22E9498}" type="presParOf" srcId="{E041DE93-E0E0-47B0-A764-67B9DD5B6CD6}" destId="{EDB6F109-1CA8-4452-8EAA-9ACFFA8C2A8F}" srcOrd="1" destOrd="0" presId="urn:microsoft.com/office/officeart/2005/8/layout/orgChart1"/>
    <dgm:cxn modelId="{9B91F16A-F1AD-4ECE-BF91-1AAED6431DD1}" type="presParOf" srcId="{9058E148-E1CD-42D7-9A70-1499E7556684}" destId="{829A3EBD-CF3C-4876-8980-27DE89327528}" srcOrd="1" destOrd="0" presId="urn:microsoft.com/office/officeart/2005/8/layout/orgChart1"/>
    <dgm:cxn modelId="{52F65B63-9D06-46CC-8FAC-5F913A7BB829}" type="presParOf" srcId="{9058E148-E1CD-42D7-9A70-1499E7556684}" destId="{3C775990-4B71-44B5-90A7-E201D752A4F5}" srcOrd="2" destOrd="0" presId="urn:microsoft.com/office/officeart/2005/8/layout/orgChart1"/>
    <dgm:cxn modelId="{890BA46D-4F85-45E9-AF0A-4FD6F9D208AC}" type="presParOf" srcId="{EDB33BEE-7940-4365-B032-5B6E4F497E1C}" destId="{42EDA60A-19FA-43F7-B0F6-2FAC9307BB05}" srcOrd="2" destOrd="0" presId="urn:microsoft.com/office/officeart/2005/8/layout/orgChart1"/>
    <dgm:cxn modelId="{112D170A-1933-49AC-A057-EBF51C0F983F}" type="presParOf" srcId="{9FFFEDBE-0271-4DED-BF0C-69310C544E27}" destId="{00772F69-5AEF-4199-9AFA-875A5307AC9F}" srcOrd="2" destOrd="0" presId="urn:microsoft.com/office/officeart/2005/8/layout/orgChart1"/>
    <dgm:cxn modelId="{2A06FEF7-C3A6-4495-9E21-E5254031B5C8}" type="presParOf" srcId="{9FFFEDBE-0271-4DED-BF0C-69310C544E27}" destId="{D3C3AE33-BD90-4010-B68B-8BFC7CFB706C}" srcOrd="3" destOrd="0" presId="urn:microsoft.com/office/officeart/2005/8/layout/orgChart1"/>
    <dgm:cxn modelId="{F2145613-CEBA-4DF2-968D-942C3D288C0F}" type="presParOf" srcId="{D3C3AE33-BD90-4010-B68B-8BFC7CFB706C}" destId="{061B3CC5-FB0F-4537-A400-7E20701D3C7D}" srcOrd="0" destOrd="0" presId="urn:microsoft.com/office/officeart/2005/8/layout/orgChart1"/>
    <dgm:cxn modelId="{315E4FEA-1C0B-472E-97EE-595ECAC9B594}" type="presParOf" srcId="{061B3CC5-FB0F-4537-A400-7E20701D3C7D}" destId="{362165A6-43C8-4AC7-9497-1D4493D6AD0A}" srcOrd="0" destOrd="0" presId="urn:microsoft.com/office/officeart/2005/8/layout/orgChart1"/>
    <dgm:cxn modelId="{66A34D83-AE5B-4270-8EDD-598421155D6D}" type="presParOf" srcId="{061B3CC5-FB0F-4537-A400-7E20701D3C7D}" destId="{30FAD359-86CE-45F3-B674-D1C512AF6DDB}" srcOrd="1" destOrd="0" presId="urn:microsoft.com/office/officeart/2005/8/layout/orgChart1"/>
    <dgm:cxn modelId="{42546396-1A15-414B-B643-46520FB7B1BA}" type="presParOf" srcId="{D3C3AE33-BD90-4010-B68B-8BFC7CFB706C}" destId="{2F2540D2-A79B-4E7E-89A3-A77582348E7C}" srcOrd="1" destOrd="0" presId="urn:microsoft.com/office/officeart/2005/8/layout/orgChart1"/>
    <dgm:cxn modelId="{4E49866E-93F2-4813-907F-A2712E24D7FA}" type="presParOf" srcId="{2F2540D2-A79B-4E7E-89A3-A77582348E7C}" destId="{5CDC5BE6-2D4A-430D-A792-13FAE4920AFB}" srcOrd="0" destOrd="0" presId="urn:microsoft.com/office/officeart/2005/8/layout/orgChart1"/>
    <dgm:cxn modelId="{20A945B7-C285-42F9-AD43-DBD348A7839C}" type="presParOf" srcId="{2F2540D2-A79B-4E7E-89A3-A77582348E7C}" destId="{39888BC3-5195-4C5E-B4B1-0095559D274B}" srcOrd="1" destOrd="0" presId="urn:microsoft.com/office/officeart/2005/8/layout/orgChart1"/>
    <dgm:cxn modelId="{CB123910-171B-4491-A862-DB10FB4F2C65}" type="presParOf" srcId="{39888BC3-5195-4C5E-B4B1-0095559D274B}" destId="{E05710C9-D72C-4366-A361-BBED0240EC21}" srcOrd="0" destOrd="0" presId="urn:microsoft.com/office/officeart/2005/8/layout/orgChart1"/>
    <dgm:cxn modelId="{35CBB9B4-C39C-4337-91F0-18C409B404A8}" type="presParOf" srcId="{E05710C9-D72C-4366-A361-BBED0240EC21}" destId="{6FA4F62D-C2FA-4491-93B1-91838BDA3A08}" srcOrd="0" destOrd="0" presId="urn:microsoft.com/office/officeart/2005/8/layout/orgChart1"/>
    <dgm:cxn modelId="{6333165A-5FEF-4A0E-87D5-5C23FC9AC02C}" type="presParOf" srcId="{E05710C9-D72C-4366-A361-BBED0240EC21}" destId="{6923E82A-204A-425A-BA8F-0769B0D9DD7D}" srcOrd="1" destOrd="0" presId="urn:microsoft.com/office/officeart/2005/8/layout/orgChart1"/>
    <dgm:cxn modelId="{E43817BE-46CC-4FAD-9611-0A3A8C366F85}" type="presParOf" srcId="{39888BC3-5195-4C5E-B4B1-0095559D274B}" destId="{9BC5E6C3-51C6-4A5D-9B29-090FCD30010C}" srcOrd="1" destOrd="0" presId="urn:microsoft.com/office/officeart/2005/8/layout/orgChart1"/>
    <dgm:cxn modelId="{A03B8786-1EFB-4F1A-9AF4-BE50810B4E71}" type="presParOf" srcId="{9BC5E6C3-51C6-4A5D-9B29-090FCD30010C}" destId="{BA3854C8-CDF2-4D4B-8E7E-E76039F73943}" srcOrd="0" destOrd="0" presId="urn:microsoft.com/office/officeart/2005/8/layout/orgChart1"/>
    <dgm:cxn modelId="{3A128270-1A7E-4FD2-9092-ED272325372C}" type="presParOf" srcId="{9BC5E6C3-51C6-4A5D-9B29-090FCD30010C}" destId="{86CDE74F-9D80-4571-9ED7-016F5C606224}" srcOrd="1" destOrd="0" presId="urn:microsoft.com/office/officeart/2005/8/layout/orgChart1"/>
    <dgm:cxn modelId="{4C511E62-C7DE-4BF4-924D-F0D00F827486}" type="presParOf" srcId="{86CDE74F-9D80-4571-9ED7-016F5C606224}" destId="{57F63466-832C-487F-938B-86A81BF3A527}" srcOrd="0" destOrd="0" presId="urn:microsoft.com/office/officeart/2005/8/layout/orgChart1"/>
    <dgm:cxn modelId="{13AD8C11-AAF1-412E-9F1C-484CCE2491C5}" type="presParOf" srcId="{57F63466-832C-487F-938B-86A81BF3A527}" destId="{8DAE9127-30F4-41E7-BC17-DC4F5DD9C9E4}" srcOrd="0" destOrd="0" presId="urn:microsoft.com/office/officeart/2005/8/layout/orgChart1"/>
    <dgm:cxn modelId="{4C220524-00CC-462D-A7C8-99F6268DD4D3}" type="presParOf" srcId="{57F63466-832C-487F-938B-86A81BF3A527}" destId="{5360FB90-3F03-4C84-BF27-C128BB9CA756}" srcOrd="1" destOrd="0" presId="urn:microsoft.com/office/officeart/2005/8/layout/orgChart1"/>
    <dgm:cxn modelId="{97CE60DB-E7C9-4AEE-93CF-00DD26B83406}" type="presParOf" srcId="{86CDE74F-9D80-4571-9ED7-016F5C606224}" destId="{A43C6154-E31E-400B-A2F7-78FA6335DBEF}" srcOrd="1" destOrd="0" presId="urn:microsoft.com/office/officeart/2005/8/layout/orgChart1"/>
    <dgm:cxn modelId="{77142242-1A64-446D-BE27-147E4D31B275}" type="presParOf" srcId="{86CDE74F-9D80-4571-9ED7-016F5C606224}" destId="{4DBE2071-CED1-4124-95C8-4308146C13DF}" srcOrd="2" destOrd="0" presId="urn:microsoft.com/office/officeart/2005/8/layout/orgChart1"/>
    <dgm:cxn modelId="{16E8FB4E-3072-4DF1-B4B4-B0492B458854}" type="presParOf" srcId="{9BC5E6C3-51C6-4A5D-9B29-090FCD30010C}" destId="{6497ABF8-90D6-4ADD-B33B-ED2839F71F8A}" srcOrd="2" destOrd="0" presId="urn:microsoft.com/office/officeart/2005/8/layout/orgChart1"/>
    <dgm:cxn modelId="{2408D084-0D32-47B7-9523-B12E1B7FD75F}" type="presParOf" srcId="{9BC5E6C3-51C6-4A5D-9B29-090FCD30010C}" destId="{C35AE880-DDC0-4DAC-AF8D-A4B9CB288B9F}" srcOrd="3" destOrd="0" presId="urn:microsoft.com/office/officeart/2005/8/layout/orgChart1"/>
    <dgm:cxn modelId="{ADA729B4-9EA5-4224-81CC-F6A0927B5CB9}" type="presParOf" srcId="{C35AE880-DDC0-4DAC-AF8D-A4B9CB288B9F}" destId="{032B1A91-AB10-450E-8F1A-E8F862AAB2E4}" srcOrd="0" destOrd="0" presId="urn:microsoft.com/office/officeart/2005/8/layout/orgChart1"/>
    <dgm:cxn modelId="{4205EFB5-4C9D-48B6-9A57-3F5B0E3D991C}" type="presParOf" srcId="{032B1A91-AB10-450E-8F1A-E8F862AAB2E4}" destId="{CA542FA6-879C-4FCA-919A-453CDE844B43}" srcOrd="0" destOrd="0" presId="urn:microsoft.com/office/officeart/2005/8/layout/orgChart1"/>
    <dgm:cxn modelId="{89DFFFB0-F458-498D-8693-E48D6D9EEB88}" type="presParOf" srcId="{032B1A91-AB10-450E-8F1A-E8F862AAB2E4}" destId="{C6D2C9D7-F8AC-4DB4-B023-9BB3BB0A2E3C}" srcOrd="1" destOrd="0" presId="urn:microsoft.com/office/officeart/2005/8/layout/orgChart1"/>
    <dgm:cxn modelId="{D1E26232-8B5A-40A0-BB92-9F7906334CE1}" type="presParOf" srcId="{C35AE880-DDC0-4DAC-AF8D-A4B9CB288B9F}" destId="{F4CC86D6-F2B6-4112-A23B-6F0D6E18E637}" srcOrd="1" destOrd="0" presId="urn:microsoft.com/office/officeart/2005/8/layout/orgChart1"/>
    <dgm:cxn modelId="{29C2CD0F-D860-4E99-B65C-DA786D000BC8}" type="presParOf" srcId="{C35AE880-DDC0-4DAC-AF8D-A4B9CB288B9F}" destId="{E10FCB99-6FE1-4662-8569-100DD32FD8A2}" srcOrd="2" destOrd="0" presId="urn:microsoft.com/office/officeart/2005/8/layout/orgChart1"/>
    <dgm:cxn modelId="{B75F33B4-4B93-4FE2-B3C9-752E9A7B8320}" type="presParOf" srcId="{9BC5E6C3-51C6-4A5D-9B29-090FCD30010C}" destId="{C0FE4115-AB95-4D23-9222-3126850B7316}" srcOrd="4" destOrd="0" presId="urn:microsoft.com/office/officeart/2005/8/layout/orgChart1"/>
    <dgm:cxn modelId="{54D85907-9D2C-440F-B337-B403BF20F818}" type="presParOf" srcId="{9BC5E6C3-51C6-4A5D-9B29-090FCD30010C}" destId="{2E5F25D6-2D92-4EB6-A7CF-57FA8141091C}" srcOrd="5" destOrd="0" presId="urn:microsoft.com/office/officeart/2005/8/layout/orgChart1"/>
    <dgm:cxn modelId="{F149CE66-E2D6-4F5C-AA7E-3D236ECAE6F9}" type="presParOf" srcId="{2E5F25D6-2D92-4EB6-A7CF-57FA8141091C}" destId="{A03D688F-86CD-4C7A-AF72-A4060E5B3F36}" srcOrd="0" destOrd="0" presId="urn:microsoft.com/office/officeart/2005/8/layout/orgChart1"/>
    <dgm:cxn modelId="{CD021101-5266-4DAC-9F54-69352C047037}" type="presParOf" srcId="{A03D688F-86CD-4C7A-AF72-A4060E5B3F36}" destId="{8BF6797A-97EF-40DE-8554-70889EB663CF}" srcOrd="0" destOrd="0" presId="urn:microsoft.com/office/officeart/2005/8/layout/orgChart1"/>
    <dgm:cxn modelId="{17708DBA-9768-4038-88F5-E2FD52E89467}" type="presParOf" srcId="{A03D688F-86CD-4C7A-AF72-A4060E5B3F36}" destId="{553DA5D0-3620-4E77-91DA-761031F7C7B9}" srcOrd="1" destOrd="0" presId="urn:microsoft.com/office/officeart/2005/8/layout/orgChart1"/>
    <dgm:cxn modelId="{B4B5C7CA-8C48-446F-A673-8B32FF10B15E}" type="presParOf" srcId="{2E5F25D6-2D92-4EB6-A7CF-57FA8141091C}" destId="{E9118DD1-B27D-4D01-9A71-14F40B262181}" srcOrd="1" destOrd="0" presId="urn:microsoft.com/office/officeart/2005/8/layout/orgChart1"/>
    <dgm:cxn modelId="{6B702ABE-A0BF-4F68-B785-CBB2F031F3AA}" type="presParOf" srcId="{2E5F25D6-2D92-4EB6-A7CF-57FA8141091C}" destId="{272B6DE7-E7FA-4E8B-A710-9F9C0DE2DA01}" srcOrd="2" destOrd="0" presId="urn:microsoft.com/office/officeart/2005/8/layout/orgChart1"/>
    <dgm:cxn modelId="{7B838DF8-996F-4D57-B1C9-822DFBA5F6FB}" type="presParOf" srcId="{9BC5E6C3-51C6-4A5D-9B29-090FCD30010C}" destId="{B3544F1C-60BB-433E-B423-97275868CC21}" srcOrd="6" destOrd="0" presId="urn:microsoft.com/office/officeart/2005/8/layout/orgChart1"/>
    <dgm:cxn modelId="{552FD11D-170D-409B-A253-884A32B6770E}" type="presParOf" srcId="{9BC5E6C3-51C6-4A5D-9B29-090FCD30010C}" destId="{D60E2609-93EB-4CB7-BD44-5B532CE9B785}" srcOrd="7" destOrd="0" presId="urn:microsoft.com/office/officeart/2005/8/layout/orgChart1"/>
    <dgm:cxn modelId="{99E5E904-4F35-464C-8A0E-172B4F3B33C4}" type="presParOf" srcId="{D60E2609-93EB-4CB7-BD44-5B532CE9B785}" destId="{8DB760DE-E719-4868-80F1-EFEEBCFF3786}" srcOrd="0" destOrd="0" presId="urn:microsoft.com/office/officeart/2005/8/layout/orgChart1"/>
    <dgm:cxn modelId="{AFC25AD5-E1C1-42E3-8218-545FC7817071}" type="presParOf" srcId="{8DB760DE-E719-4868-80F1-EFEEBCFF3786}" destId="{36BCC946-5E6C-47A3-A0A7-DA10984C6ADD}" srcOrd="0" destOrd="0" presId="urn:microsoft.com/office/officeart/2005/8/layout/orgChart1"/>
    <dgm:cxn modelId="{A34098E3-2586-46B3-8D70-D483A3B6D064}" type="presParOf" srcId="{8DB760DE-E719-4868-80F1-EFEEBCFF3786}" destId="{E1250E09-DAD4-40C3-A648-BC5968554D72}" srcOrd="1" destOrd="0" presId="urn:microsoft.com/office/officeart/2005/8/layout/orgChart1"/>
    <dgm:cxn modelId="{9A424C3C-A8F6-4AF2-8BEA-A0F63F5C72CC}" type="presParOf" srcId="{D60E2609-93EB-4CB7-BD44-5B532CE9B785}" destId="{ECBAC3F8-02F1-4696-A7B4-AA2C9D882D5C}" srcOrd="1" destOrd="0" presId="urn:microsoft.com/office/officeart/2005/8/layout/orgChart1"/>
    <dgm:cxn modelId="{D6C917F5-81EE-4506-A3D2-68D3D5D308D6}" type="presParOf" srcId="{D60E2609-93EB-4CB7-BD44-5B532CE9B785}" destId="{5C8E15C0-9514-4FE0-8D27-33924ECED975}" srcOrd="2" destOrd="0" presId="urn:microsoft.com/office/officeart/2005/8/layout/orgChart1"/>
    <dgm:cxn modelId="{11DD9FAB-8BE4-4E61-A128-121FB9976B49}" type="presParOf" srcId="{9BC5E6C3-51C6-4A5D-9B29-090FCD30010C}" destId="{4EBD9A07-F591-46CC-9DB8-AD928C2D7F67}" srcOrd="8" destOrd="0" presId="urn:microsoft.com/office/officeart/2005/8/layout/orgChart1"/>
    <dgm:cxn modelId="{A5CBBA6C-5ECC-4EA6-BA1D-05F2A6FF408F}" type="presParOf" srcId="{9BC5E6C3-51C6-4A5D-9B29-090FCD30010C}" destId="{9ED23FA1-CEFE-4A33-A273-9251D37774CA}" srcOrd="9" destOrd="0" presId="urn:microsoft.com/office/officeart/2005/8/layout/orgChart1"/>
    <dgm:cxn modelId="{5475FC0A-F7F1-45A2-B385-C8CA6919263F}" type="presParOf" srcId="{9ED23FA1-CEFE-4A33-A273-9251D37774CA}" destId="{C2880C81-025B-4514-A361-1547027A9949}" srcOrd="0" destOrd="0" presId="urn:microsoft.com/office/officeart/2005/8/layout/orgChart1"/>
    <dgm:cxn modelId="{DD8165B6-3002-425E-BEC0-5228E545A738}" type="presParOf" srcId="{C2880C81-025B-4514-A361-1547027A9949}" destId="{DD77E0C1-A27A-4364-BF18-148A443A11F9}" srcOrd="0" destOrd="0" presId="urn:microsoft.com/office/officeart/2005/8/layout/orgChart1"/>
    <dgm:cxn modelId="{6C6B849E-E5A4-4B74-9B80-41C03DAED11B}" type="presParOf" srcId="{C2880C81-025B-4514-A361-1547027A9949}" destId="{D7B7F32E-D299-45C8-B3F5-D310283802A5}" srcOrd="1" destOrd="0" presId="urn:microsoft.com/office/officeart/2005/8/layout/orgChart1"/>
    <dgm:cxn modelId="{2A2F99AD-8A31-49CB-8407-9D93607283CF}" type="presParOf" srcId="{9ED23FA1-CEFE-4A33-A273-9251D37774CA}" destId="{2C9EE5CE-3D28-41E6-8584-C7863BC14CC5}" srcOrd="1" destOrd="0" presId="urn:microsoft.com/office/officeart/2005/8/layout/orgChart1"/>
    <dgm:cxn modelId="{ED9EDEA0-4E01-452E-A29D-7EE9CCC34DD9}" type="presParOf" srcId="{9ED23FA1-CEFE-4A33-A273-9251D37774CA}" destId="{147DEEE4-7116-4D8F-930A-9A7910494EF6}" srcOrd="2" destOrd="0" presId="urn:microsoft.com/office/officeart/2005/8/layout/orgChart1"/>
    <dgm:cxn modelId="{2099927A-9F36-4482-BC74-F2563CCE942E}" type="presParOf" srcId="{9BC5E6C3-51C6-4A5D-9B29-090FCD30010C}" destId="{024F5A19-D7E7-426A-82B5-02DEEEA08D69}" srcOrd="10" destOrd="0" presId="urn:microsoft.com/office/officeart/2005/8/layout/orgChart1"/>
    <dgm:cxn modelId="{9A6B1B6F-D5A5-4463-A3C5-FF3108E16AA8}" type="presParOf" srcId="{9BC5E6C3-51C6-4A5D-9B29-090FCD30010C}" destId="{2DCB2831-6A7B-4C70-9C1D-DE19343C2E80}" srcOrd="11" destOrd="0" presId="urn:microsoft.com/office/officeart/2005/8/layout/orgChart1"/>
    <dgm:cxn modelId="{49CB353D-33D1-4E39-ABE4-E3394FDDDE16}" type="presParOf" srcId="{2DCB2831-6A7B-4C70-9C1D-DE19343C2E80}" destId="{A0797FEB-15BF-4211-A2FB-1C9885E2350E}" srcOrd="0" destOrd="0" presId="urn:microsoft.com/office/officeart/2005/8/layout/orgChart1"/>
    <dgm:cxn modelId="{57848A37-EFCC-41C8-AFDB-E89C0B539359}" type="presParOf" srcId="{A0797FEB-15BF-4211-A2FB-1C9885E2350E}" destId="{39B981EB-015F-480D-91F0-27C042B4BCE4}" srcOrd="0" destOrd="0" presId="urn:microsoft.com/office/officeart/2005/8/layout/orgChart1"/>
    <dgm:cxn modelId="{45EB2321-4538-4F3D-B148-2969186EA71C}" type="presParOf" srcId="{A0797FEB-15BF-4211-A2FB-1C9885E2350E}" destId="{07A921BC-7B05-4ACC-AE48-CF7319B60128}" srcOrd="1" destOrd="0" presId="urn:microsoft.com/office/officeart/2005/8/layout/orgChart1"/>
    <dgm:cxn modelId="{9C960F1A-1A18-421F-A9D3-46FD9E1A21AD}" type="presParOf" srcId="{2DCB2831-6A7B-4C70-9C1D-DE19343C2E80}" destId="{87EF9864-4F0F-458E-A7E9-BB75BBB5AFF0}" srcOrd="1" destOrd="0" presId="urn:microsoft.com/office/officeart/2005/8/layout/orgChart1"/>
    <dgm:cxn modelId="{FFFC2C47-B004-4B87-8623-A183ECBC4E69}" type="presParOf" srcId="{2DCB2831-6A7B-4C70-9C1D-DE19343C2E80}" destId="{08564C83-7F92-40E8-8BC9-33DA61338CA9}" srcOrd="2" destOrd="0" presId="urn:microsoft.com/office/officeart/2005/8/layout/orgChart1"/>
    <dgm:cxn modelId="{F8DBB0A0-C43C-4CCB-9AF9-9412D10FC6AB}" type="presParOf" srcId="{39888BC3-5195-4C5E-B4B1-0095559D274B}" destId="{C75855B7-1031-4482-A499-A74DFE1EBD59}" srcOrd="2" destOrd="0" presId="urn:microsoft.com/office/officeart/2005/8/layout/orgChart1"/>
    <dgm:cxn modelId="{8CA7B792-715E-4301-96EE-2BA902301813}" type="presParOf" srcId="{2F2540D2-A79B-4E7E-89A3-A77582348E7C}" destId="{4B8917EF-09E0-4945-828B-07140557256B}" srcOrd="2" destOrd="0" presId="urn:microsoft.com/office/officeart/2005/8/layout/orgChart1"/>
    <dgm:cxn modelId="{E9CEE708-E1B3-4BE9-BB54-8788658D88F0}" type="presParOf" srcId="{2F2540D2-A79B-4E7E-89A3-A77582348E7C}" destId="{5DA721A6-5E75-4D43-A9EE-CC79A7B38A96}" srcOrd="3" destOrd="0" presId="urn:microsoft.com/office/officeart/2005/8/layout/orgChart1"/>
    <dgm:cxn modelId="{E6892D0A-92A2-4816-B382-9CDDCC164ACD}" type="presParOf" srcId="{5DA721A6-5E75-4D43-A9EE-CC79A7B38A96}" destId="{9E5EFDFD-139F-4D47-8FBA-AF82A27ED3A0}" srcOrd="0" destOrd="0" presId="urn:microsoft.com/office/officeart/2005/8/layout/orgChart1"/>
    <dgm:cxn modelId="{110CA3A3-7358-4FDA-97E8-CCDA33FA3E16}" type="presParOf" srcId="{9E5EFDFD-139F-4D47-8FBA-AF82A27ED3A0}" destId="{5339B6BB-7FED-4C81-B39C-D5C3B47F46DD}" srcOrd="0" destOrd="0" presId="urn:microsoft.com/office/officeart/2005/8/layout/orgChart1"/>
    <dgm:cxn modelId="{BE430371-BDC5-4699-85B0-B424745CC248}" type="presParOf" srcId="{9E5EFDFD-139F-4D47-8FBA-AF82A27ED3A0}" destId="{A8BB444F-A728-4D7B-9B81-F81CE5B43A96}" srcOrd="1" destOrd="0" presId="urn:microsoft.com/office/officeart/2005/8/layout/orgChart1"/>
    <dgm:cxn modelId="{BCC8A628-2839-4DD8-9412-474D1CA5850C}" type="presParOf" srcId="{5DA721A6-5E75-4D43-A9EE-CC79A7B38A96}" destId="{751023A2-36DA-4617-84E3-11730A746436}" srcOrd="1" destOrd="0" presId="urn:microsoft.com/office/officeart/2005/8/layout/orgChart1"/>
    <dgm:cxn modelId="{B51545BB-7C9D-4FC4-930A-A4DF498D8771}" type="presParOf" srcId="{751023A2-36DA-4617-84E3-11730A746436}" destId="{325B97FF-5D95-44D4-A787-3BCCED6A9131}" srcOrd="0" destOrd="0" presId="urn:microsoft.com/office/officeart/2005/8/layout/orgChart1"/>
    <dgm:cxn modelId="{63F12FA1-4EA9-4CF5-9F5F-571D55C7DA9D}" type="presParOf" srcId="{751023A2-36DA-4617-84E3-11730A746436}" destId="{EA54B913-C8DA-4704-ADB7-8E47D30866CD}" srcOrd="1" destOrd="0" presId="urn:microsoft.com/office/officeart/2005/8/layout/orgChart1"/>
    <dgm:cxn modelId="{E8917347-E642-45AA-9673-BCEFB7C7B3FD}" type="presParOf" srcId="{EA54B913-C8DA-4704-ADB7-8E47D30866CD}" destId="{4755C0BD-F923-4640-8014-11BA5DCBACC7}" srcOrd="0" destOrd="0" presId="urn:microsoft.com/office/officeart/2005/8/layout/orgChart1"/>
    <dgm:cxn modelId="{F0C60EAD-6695-4D8E-81CC-79C31988F978}" type="presParOf" srcId="{4755C0BD-F923-4640-8014-11BA5DCBACC7}" destId="{B25B39B7-B4EF-404D-8A03-7235CBF6C035}" srcOrd="0" destOrd="0" presId="urn:microsoft.com/office/officeart/2005/8/layout/orgChart1"/>
    <dgm:cxn modelId="{D963814D-DBBC-4097-9227-B48CD709880B}" type="presParOf" srcId="{4755C0BD-F923-4640-8014-11BA5DCBACC7}" destId="{D7817A26-1491-4347-A209-1DD51A31C5B8}" srcOrd="1" destOrd="0" presId="urn:microsoft.com/office/officeart/2005/8/layout/orgChart1"/>
    <dgm:cxn modelId="{3F4064A3-0B28-4920-B32D-56C953357CAB}" type="presParOf" srcId="{EA54B913-C8DA-4704-ADB7-8E47D30866CD}" destId="{0136FD8F-19CA-4312-99DD-4454F4DABEC8}" srcOrd="1" destOrd="0" presId="urn:microsoft.com/office/officeart/2005/8/layout/orgChart1"/>
    <dgm:cxn modelId="{FA1C30C1-4B7C-4C43-893D-2FFC85B49088}" type="presParOf" srcId="{0136FD8F-19CA-4312-99DD-4454F4DABEC8}" destId="{0158E320-7852-4B85-B45E-3518B4D6D0A7}" srcOrd="0" destOrd="0" presId="urn:microsoft.com/office/officeart/2005/8/layout/orgChart1"/>
    <dgm:cxn modelId="{DFEF6349-FF6A-4791-939E-94B29FF6F035}" type="presParOf" srcId="{0136FD8F-19CA-4312-99DD-4454F4DABEC8}" destId="{806E89DF-0EFF-4727-A8D5-BD3A60FB8BDE}" srcOrd="1" destOrd="0" presId="urn:microsoft.com/office/officeart/2005/8/layout/orgChart1"/>
    <dgm:cxn modelId="{9AA7D73A-37C5-4A1A-B7CB-00DB0F2EDC13}" type="presParOf" srcId="{806E89DF-0EFF-4727-A8D5-BD3A60FB8BDE}" destId="{C5C469A0-31F2-48F8-808F-1DC78FAC6774}" srcOrd="0" destOrd="0" presId="urn:microsoft.com/office/officeart/2005/8/layout/orgChart1"/>
    <dgm:cxn modelId="{5D5AA104-5B09-4208-813B-B9EDB482BF49}" type="presParOf" srcId="{C5C469A0-31F2-48F8-808F-1DC78FAC6774}" destId="{97977ED3-01F6-45D8-BEAE-1FDAA748A8DD}" srcOrd="0" destOrd="0" presId="urn:microsoft.com/office/officeart/2005/8/layout/orgChart1"/>
    <dgm:cxn modelId="{91CEC51A-9D8D-47D5-A870-80EB8E18931F}" type="presParOf" srcId="{C5C469A0-31F2-48F8-808F-1DC78FAC6774}" destId="{03FE80E0-1F12-48B8-B2C2-82F03CB8DFC6}" srcOrd="1" destOrd="0" presId="urn:microsoft.com/office/officeart/2005/8/layout/orgChart1"/>
    <dgm:cxn modelId="{40831086-B859-4F6A-B794-EEC5FD744C81}" type="presParOf" srcId="{806E89DF-0EFF-4727-A8D5-BD3A60FB8BDE}" destId="{753E09B4-EF1E-41E9-B137-0816A91830FA}" srcOrd="1" destOrd="0" presId="urn:microsoft.com/office/officeart/2005/8/layout/orgChart1"/>
    <dgm:cxn modelId="{AB3346E1-CB39-4AF7-8FB7-E3AFD16C47EB}" type="presParOf" srcId="{753E09B4-EF1E-41E9-B137-0816A91830FA}" destId="{E50DD0CD-7969-4C21-9C3B-9F6A4BA8B036}" srcOrd="0" destOrd="0" presId="urn:microsoft.com/office/officeart/2005/8/layout/orgChart1"/>
    <dgm:cxn modelId="{E7A14871-675A-49E3-9D79-83D4F3E40DE2}" type="presParOf" srcId="{753E09B4-EF1E-41E9-B137-0816A91830FA}" destId="{8F067B23-0CB9-4763-9357-3E62E5B9782D}" srcOrd="1" destOrd="0" presId="urn:microsoft.com/office/officeart/2005/8/layout/orgChart1"/>
    <dgm:cxn modelId="{B009D41F-46FD-4E41-A05F-A71A5BEB46D9}" type="presParOf" srcId="{8F067B23-0CB9-4763-9357-3E62E5B9782D}" destId="{334B8F51-43FD-4EFE-852C-E43FB144443B}" srcOrd="0" destOrd="0" presId="urn:microsoft.com/office/officeart/2005/8/layout/orgChart1"/>
    <dgm:cxn modelId="{D21D883A-9DFE-4218-BFBA-379FA7B7F2B3}" type="presParOf" srcId="{334B8F51-43FD-4EFE-852C-E43FB144443B}" destId="{38A4B10B-A0F4-4857-814A-2B5C8E724E7A}" srcOrd="0" destOrd="0" presId="urn:microsoft.com/office/officeart/2005/8/layout/orgChart1"/>
    <dgm:cxn modelId="{78140017-0187-4442-9835-6EE15EE4CF45}" type="presParOf" srcId="{334B8F51-43FD-4EFE-852C-E43FB144443B}" destId="{74E4F16E-F28D-4CA3-9E27-D2F606A87F1E}" srcOrd="1" destOrd="0" presId="urn:microsoft.com/office/officeart/2005/8/layout/orgChart1"/>
    <dgm:cxn modelId="{3760A595-CE5C-4CA9-A911-C3F3FEB820C7}" type="presParOf" srcId="{8F067B23-0CB9-4763-9357-3E62E5B9782D}" destId="{BF4BB17C-685B-4024-8095-83613BA2E1E2}" srcOrd="1" destOrd="0" presId="urn:microsoft.com/office/officeart/2005/8/layout/orgChart1"/>
    <dgm:cxn modelId="{62EF8CDA-3E06-4BA4-957A-819D4EBDF030}" type="presParOf" srcId="{BF4BB17C-685B-4024-8095-83613BA2E1E2}" destId="{AA18B156-9E52-4BE1-80D7-1B89868F9F68}" srcOrd="0" destOrd="0" presId="urn:microsoft.com/office/officeart/2005/8/layout/orgChart1"/>
    <dgm:cxn modelId="{7DB892B0-D7FA-4A19-9306-9F6DA8D89439}" type="presParOf" srcId="{BF4BB17C-685B-4024-8095-83613BA2E1E2}" destId="{4324FA79-7D62-4FB7-9E0B-4C1D09D87999}" srcOrd="1" destOrd="0" presId="urn:microsoft.com/office/officeart/2005/8/layout/orgChart1"/>
    <dgm:cxn modelId="{9543A21D-0F6E-472A-9171-40936DD892A5}" type="presParOf" srcId="{4324FA79-7D62-4FB7-9E0B-4C1D09D87999}" destId="{0F351396-2171-4B29-9A99-345F38739D2A}" srcOrd="0" destOrd="0" presId="urn:microsoft.com/office/officeart/2005/8/layout/orgChart1"/>
    <dgm:cxn modelId="{C0BDD998-FCEC-45C2-A6F0-E7A1215C8074}" type="presParOf" srcId="{0F351396-2171-4B29-9A99-345F38739D2A}" destId="{6DCB0C8E-E0B6-46AC-9B5E-502CFA8953D9}" srcOrd="0" destOrd="0" presId="urn:microsoft.com/office/officeart/2005/8/layout/orgChart1"/>
    <dgm:cxn modelId="{83BCD0D0-CC70-4E7C-AAC8-226C4D153F72}" type="presParOf" srcId="{0F351396-2171-4B29-9A99-345F38739D2A}" destId="{C8C52C5D-3ADE-4A67-8C93-9C142A68AB3A}" srcOrd="1" destOrd="0" presId="urn:microsoft.com/office/officeart/2005/8/layout/orgChart1"/>
    <dgm:cxn modelId="{7FCAA774-1653-4CFE-AE0E-28A62A766B18}" type="presParOf" srcId="{4324FA79-7D62-4FB7-9E0B-4C1D09D87999}" destId="{9AAF1ECB-1D2D-4C0B-9813-D21CD1C7A889}" srcOrd="1" destOrd="0" presId="urn:microsoft.com/office/officeart/2005/8/layout/orgChart1"/>
    <dgm:cxn modelId="{B320742C-C01E-415B-B413-C99027EFDEFC}" type="presParOf" srcId="{9AAF1ECB-1D2D-4C0B-9813-D21CD1C7A889}" destId="{B63B5B46-BF4A-4337-BB72-2ECBFF828C7F}" srcOrd="0" destOrd="0" presId="urn:microsoft.com/office/officeart/2005/8/layout/orgChart1"/>
    <dgm:cxn modelId="{A1846291-4762-4B0E-A6CF-4D8D6F5EDDDA}" type="presParOf" srcId="{9AAF1ECB-1D2D-4C0B-9813-D21CD1C7A889}" destId="{B073F70E-E13D-4F80-BBF0-A9885B7C1482}" srcOrd="1" destOrd="0" presId="urn:microsoft.com/office/officeart/2005/8/layout/orgChart1"/>
    <dgm:cxn modelId="{7BC49E85-89D1-4353-9058-9F3980317F20}" type="presParOf" srcId="{B073F70E-E13D-4F80-BBF0-A9885B7C1482}" destId="{FBF7AE21-807C-42C8-84A1-11B92ACE1C3C}" srcOrd="0" destOrd="0" presId="urn:microsoft.com/office/officeart/2005/8/layout/orgChart1"/>
    <dgm:cxn modelId="{01DE8335-915B-40C9-8201-195C92FFD830}" type="presParOf" srcId="{FBF7AE21-807C-42C8-84A1-11B92ACE1C3C}" destId="{C3A26EC4-6C87-4A02-BF34-6766A96A2CA5}" srcOrd="0" destOrd="0" presId="urn:microsoft.com/office/officeart/2005/8/layout/orgChart1"/>
    <dgm:cxn modelId="{96FD4A1C-E65F-41BB-B56A-CDB5D96C1624}" type="presParOf" srcId="{FBF7AE21-807C-42C8-84A1-11B92ACE1C3C}" destId="{CA19236D-265A-4E94-8896-844F178C58B7}" srcOrd="1" destOrd="0" presId="urn:microsoft.com/office/officeart/2005/8/layout/orgChart1"/>
    <dgm:cxn modelId="{CF3B8EEB-4023-45D9-8A75-A9E124F00296}" type="presParOf" srcId="{B073F70E-E13D-4F80-BBF0-A9885B7C1482}" destId="{C1878F2B-3245-4A0D-BA87-1A066D4AEFC2}" srcOrd="1" destOrd="0" presId="urn:microsoft.com/office/officeart/2005/8/layout/orgChart1"/>
    <dgm:cxn modelId="{BA33FA7E-9F98-4AA6-B2B5-C55FA7113B24}" type="presParOf" srcId="{B073F70E-E13D-4F80-BBF0-A9885B7C1482}" destId="{9659F99A-4CD2-4592-A66A-B0FDD1F06CD7}" srcOrd="2" destOrd="0" presId="urn:microsoft.com/office/officeart/2005/8/layout/orgChart1"/>
    <dgm:cxn modelId="{A0C405A9-6EBA-4B3E-A7EA-3DA4808A4B9F}" type="presParOf" srcId="{4324FA79-7D62-4FB7-9E0B-4C1D09D87999}" destId="{F7A347ED-84DD-4E7A-B2F4-1ADD094BFD6E}" srcOrd="2" destOrd="0" presId="urn:microsoft.com/office/officeart/2005/8/layout/orgChart1"/>
    <dgm:cxn modelId="{0A1FD13F-3D5D-456F-A74E-90F75AC236EA}" type="presParOf" srcId="{8F067B23-0CB9-4763-9357-3E62E5B9782D}" destId="{C8647730-505E-4E59-8FC6-F39C1511A830}" srcOrd="2" destOrd="0" presId="urn:microsoft.com/office/officeart/2005/8/layout/orgChart1"/>
    <dgm:cxn modelId="{A8E71002-F23B-4868-8219-CADD315ACBBD}" type="presParOf" srcId="{806E89DF-0EFF-4727-A8D5-BD3A60FB8BDE}" destId="{1EB6C84A-0317-4DCE-A144-6C342B5CCE0A}" srcOrd="2" destOrd="0" presId="urn:microsoft.com/office/officeart/2005/8/layout/orgChart1"/>
    <dgm:cxn modelId="{765F0F89-6174-465F-A722-C76C68E4A884}" type="presParOf" srcId="{EA54B913-C8DA-4704-ADB7-8E47D30866CD}" destId="{1A05F0AA-CA0F-46ED-9DFB-75152470B9A7}" srcOrd="2" destOrd="0" presId="urn:microsoft.com/office/officeart/2005/8/layout/orgChart1"/>
    <dgm:cxn modelId="{E5833BD5-A2CE-4EB9-A297-F2D83AB068F0}" type="presParOf" srcId="{5DA721A6-5E75-4D43-A9EE-CC79A7B38A96}" destId="{01F2B394-66DA-45C4-B2E7-3A462D8B50CD}" srcOrd="2" destOrd="0" presId="urn:microsoft.com/office/officeart/2005/8/layout/orgChart1"/>
    <dgm:cxn modelId="{A81CE45C-7D85-45B2-9F99-9329E21B831F}" type="presParOf" srcId="{D3C3AE33-BD90-4010-B68B-8BFC7CFB706C}" destId="{190D90B3-E257-4500-8596-893B9CD6E8DA}" srcOrd="2" destOrd="0" presId="urn:microsoft.com/office/officeart/2005/8/layout/orgChart1"/>
    <dgm:cxn modelId="{338A8506-0D2D-42CC-A288-7E5303CC66CD}" type="presParOf" srcId="{77CED1F9-797C-4E8E-B863-D499836E3099}" destId="{1EC651FA-ED9D-4CDC-AD44-6EA5E81812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93A735-E5D1-4F40-BAC4-376DD67CA2B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6E42D6-6009-4381-BA85-4C42EC514696}">
      <dgm:prSet phldrT="[Text]" custT="1"/>
      <dgm:spPr/>
      <dgm:t>
        <a:bodyPr/>
        <a:lstStyle/>
        <a:p>
          <a:pPr rtl="1"/>
          <a:r>
            <a:rPr lang="fa-IR" sz="28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پذيرش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A33523FB-0234-4EE7-8449-6AE35A5A0FD2}" type="parTrans" cxnId="{E7AEB986-420D-4DBA-9111-B37317EDFAE9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B114C4E3-DA2F-4BE0-8B96-EEDC5B2007C6}" type="sibTrans" cxnId="{E7AEB986-420D-4DBA-9111-B37317EDFAE9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6D9B578D-CC96-49C8-8B76-151AA46BD793}">
      <dgm:prSet phldrT="[Text]" custT="1"/>
      <dgm:spPr/>
      <dgm:t>
        <a:bodyPr/>
        <a:lstStyle/>
        <a:p>
          <a:pPr rtl="1">
            <a:lnSpc>
              <a:spcPct val="80000"/>
            </a:lnSpc>
          </a:pP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بررسي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مطابقت با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اولويتهاي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صندوق</a:t>
          </a:r>
          <a:endParaRPr lang="en-US" sz="1800" b="1" dirty="0">
            <a:solidFill>
              <a:schemeClr val="tx1"/>
            </a:solidFill>
            <a:effectLst/>
            <a:cs typeface="B Lotus" pitchFamily="2" charset="-78"/>
          </a:endParaRPr>
        </a:p>
      </dgm:t>
    </dgm:pt>
    <dgm:pt modelId="{6B7E7C07-D298-479D-840E-8C6D9A06820D}" type="parTrans" cxnId="{2A23B37D-4DD5-497A-92D8-2CA23531EBFC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457CFDFB-5838-490A-98B2-9B9EF827DFCC}" type="sibTrans" cxnId="{2A23B37D-4DD5-497A-92D8-2CA23531EBFC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57FB8742-C604-4D6D-8080-5A3FE10B8E66}">
      <dgm:prSet phldrT="[Text]" custT="1"/>
      <dgm:spPr/>
      <dgm:t>
        <a:bodyPr/>
        <a:lstStyle/>
        <a:p>
          <a:pPr rtl="1">
            <a:lnSpc>
              <a:spcPct val="80000"/>
            </a:lnSpc>
          </a:pP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تكميل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اطلاعات مورد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نياز</a:t>
          </a:r>
          <a:endParaRPr lang="en-US" sz="1800" b="1" dirty="0">
            <a:solidFill>
              <a:schemeClr val="tx1"/>
            </a:solidFill>
            <a:effectLst/>
            <a:cs typeface="B Lotus" pitchFamily="2" charset="-78"/>
          </a:endParaRPr>
        </a:p>
      </dgm:t>
    </dgm:pt>
    <dgm:pt modelId="{6210D57F-2F74-4ABB-AF1C-87EA067FAEFC}" type="parTrans" cxnId="{008D911F-20F4-4302-AA60-715D5C3D3BA4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4E4886C2-8619-45A8-AEFD-C7D3FA524D7F}" type="sibTrans" cxnId="{008D911F-20F4-4302-AA60-715D5C3D3BA4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5173DC8D-5EAB-473B-81B8-65086892DFE8}">
      <dgm:prSet phldrT="[Text]" custT="1"/>
      <dgm:spPr/>
      <dgm:t>
        <a:bodyPr/>
        <a:lstStyle/>
        <a:p>
          <a:pPr rtl="1"/>
          <a:r>
            <a:rPr lang="fa-IR" sz="2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ارزيابي</a:t>
          </a:r>
          <a:endParaRPr lang="en-US" sz="2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B0EF5878-F082-4463-BEA7-4F7629C596E1}" type="parTrans" cxnId="{FFEB9F23-5EBF-4148-A897-03E9B8845C20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62334E2D-4684-4028-8A74-A59FA9AC64B8}" type="sibTrans" cxnId="{FFEB9F23-5EBF-4148-A897-03E9B8845C20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BC877D93-885C-4986-889F-38926795B347}">
      <dgm:prSet phldrT="[Text]" custT="1"/>
      <dgm:spPr/>
      <dgm:t>
        <a:bodyPr/>
        <a:lstStyle/>
        <a:p>
          <a:pPr rtl="1">
            <a:lnSpc>
              <a:spcPct val="60000"/>
            </a:lnSpc>
          </a:pP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بررسي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فني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توسط مشاور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فني</a:t>
          </a:r>
          <a:endParaRPr lang="en-US" sz="1800" b="1" dirty="0">
            <a:solidFill>
              <a:schemeClr val="tx1"/>
            </a:solidFill>
            <a:effectLst/>
            <a:cs typeface="B Lotus" pitchFamily="2" charset="-78"/>
          </a:endParaRPr>
        </a:p>
      </dgm:t>
    </dgm:pt>
    <dgm:pt modelId="{22AA1BB9-DBD5-4EDC-95CB-19DC92E5A77F}" type="parTrans" cxnId="{AA33481A-53F3-46F4-9C03-3B889F401CDF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970C0333-AD70-4514-9CBF-144052567E85}" type="sibTrans" cxnId="{AA33481A-53F3-46F4-9C03-3B889F401CDF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72583491-9C88-4303-905B-E7BC07591223}">
      <dgm:prSet phldrT="[Text]" custT="1"/>
      <dgm:spPr/>
      <dgm:t>
        <a:bodyPr/>
        <a:lstStyle/>
        <a:p>
          <a:pPr rtl="1">
            <a:lnSpc>
              <a:spcPct val="60000"/>
            </a:lnSpc>
          </a:pP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بررسي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اقتصادي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و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مالي</a:t>
          </a:r>
          <a:endParaRPr lang="en-US" sz="1800" b="1" dirty="0">
            <a:solidFill>
              <a:schemeClr val="tx1"/>
            </a:solidFill>
            <a:effectLst/>
            <a:cs typeface="B Lotus" pitchFamily="2" charset="-78"/>
          </a:endParaRPr>
        </a:p>
      </dgm:t>
    </dgm:pt>
    <dgm:pt modelId="{DB6ECD2D-1714-490D-AF3A-D6F5EACDA382}" type="parTrans" cxnId="{F88731B5-F78E-4AE4-9EAE-6C43B0FB44C7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EFAAED57-0D4A-40E4-B27F-9298C566EC6A}" type="sibTrans" cxnId="{F88731B5-F78E-4AE4-9EAE-6C43B0FB44C7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F5332E47-46DD-450C-AFB1-DAEDAFDC37AB}">
      <dgm:prSet phldrT="[Text]" custT="1"/>
      <dgm:spPr/>
      <dgm:t>
        <a:bodyPr/>
        <a:lstStyle/>
        <a:p>
          <a:pPr rtl="1"/>
          <a:r>
            <a:rPr lang="fa-I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قرارداد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F13BEA4E-CADC-4AA6-83C1-ECF1ECEEF971}" type="parTrans" cxnId="{250A210E-23BC-4A88-AEF6-2A21B1D4460A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745F9C65-888C-4323-AC4C-537FD3B8C86D}" type="sibTrans" cxnId="{250A210E-23BC-4A88-AEF6-2A21B1D4460A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6C877BEC-A7FC-4038-8B99-88C4D45938B1}">
      <dgm:prSet phldrT="[Text]" custT="1"/>
      <dgm:spPr/>
      <dgm:t>
        <a:bodyPr/>
        <a:lstStyle/>
        <a:p>
          <a:pPr rtl="1">
            <a:lnSpc>
              <a:spcPct val="60000"/>
            </a:lnSpc>
          </a:pP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تصويب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در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كميته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اعتباري</a:t>
          </a:r>
          <a:endParaRPr lang="en-US" sz="1800" b="1" dirty="0">
            <a:solidFill>
              <a:schemeClr val="tx1"/>
            </a:solidFill>
            <a:effectLst/>
            <a:cs typeface="B Lotus" pitchFamily="2" charset="-78"/>
          </a:endParaRPr>
        </a:p>
      </dgm:t>
    </dgm:pt>
    <dgm:pt modelId="{FFA8A0B7-ED30-4BA1-BA65-4FD06B8F282F}" type="parTrans" cxnId="{C5442A6A-2441-49EA-BCDF-A9B6B92FB256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CFBF3034-0A4B-4410-B309-8CBE2778A48F}" type="sibTrans" cxnId="{C5442A6A-2441-49EA-BCDF-A9B6B92FB256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FF786418-10F2-49E5-B64E-D2C5BA000B7B}">
      <dgm:prSet phldrT="[Text]" custT="1"/>
      <dgm:spPr/>
      <dgm:t>
        <a:bodyPr/>
        <a:lstStyle/>
        <a:p>
          <a:pPr rtl="1">
            <a:lnSpc>
              <a:spcPct val="60000"/>
            </a:lnSpc>
          </a:pP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شروع قرارداد</a:t>
          </a:r>
          <a:endParaRPr lang="en-US" sz="1800" b="1" dirty="0">
            <a:solidFill>
              <a:schemeClr val="tx1"/>
            </a:solidFill>
            <a:effectLst/>
            <a:cs typeface="B Lotus" pitchFamily="2" charset="-78"/>
          </a:endParaRPr>
        </a:p>
      </dgm:t>
    </dgm:pt>
    <dgm:pt modelId="{ED2CA527-0B8D-4D93-B625-B4DD91F619D6}" type="parTrans" cxnId="{01DD5EE7-5A91-42F0-ABAF-93A0B4E81EB2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C75F70CB-ECDA-477F-AAFA-931C44D3C673}" type="sibTrans" cxnId="{01DD5EE7-5A91-42F0-ABAF-93A0B4E81EB2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31B04741-45B2-494C-A710-FF3B5CEC48B0}">
      <dgm:prSet phldrT="[Text]" custT="1"/>
      <dgm:spPr/>
      <dgm:t>
        <a:bodyPr/>
        <a:lstStyle/>
        <a:p>
          <a:pPr rtl="1">
            <a:lnSpc>
              <a:spcPct val="60000"/>
            </a:lnSpc>
          </a:pP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بررسي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ريسك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 طرح</a:t>
          </a:r>
          <a:endParaRPr lang="en-US" sz="1800" b="1" dirty="0">
            <a:solidFill>
              <a:schemeClr val="tx1"/>
            </a:solidFill>
            <a:effectLst/>
            <a:cs typeface="B Lotus" pitchFamily="2" charset="-78"/>
          </a:endParaRPr>
        </a:p>
      </dgm:t>
    </dgm:pt>
    <dgm:pt modelId="{1E0BF81A-D15C-446C-9746-726BCC9CEB3F}" type="parTrans" cxnId="{5F680D16-9165-49C0-B0C8-937D8A39C151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08967CE2-91F6-4253-96F5-A12A351541F7}" type="sibTrans" cxnId="{5F680D16-9165-49C0-B0C8-937D8A39C151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F7CC401F-5237-4741-9F7B-E5AB073A7261}">
      <dgm:prSet phldrT="[Text]" custT="1"/>
      <dgm:spPr/>
      <dgm:t>
        <a:bodyPr/>
        <a:lstStyle/>
        <a:p>
          <a:pPr rtl="1">
            <a:lnSpc>
              <a:spcPct val="60000"/>
            </a:lnSpc>
          </a:pP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تعيين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شرايط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قرارداد و احراز توسط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مجري</a:t>
          </a:r>
          <a:endParaRPr lang="en-US" sz="1800" b="1" dirty="0">
            <a:solidFill>
              <a:schemeClr val="tx1"/>
            </a:solidFill>
            <a:effectLst/>
            <a:cs typeface="B Lotus" pitchFamily="2" charset="-78"/>
          </a:endParaRPr>
        </a:p>
      </dgm:t>
    </dgm:pt>
    <dgm:pt modelId="{9E419C9C-8676-49CE-9744-B981094B2CB5}" type="parTrans" cxnId="{0CE6EF92-E23C-4A8E-9268-FFB81CDE9CBE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A3BAC5A5-BF66-49A3-BA1F-8D9918C29A6F}" type="sibTrans" cxnId="{0CE6EF92-E23C-4A8E-9268-FFB81CDE9CBE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D9225172-4E79-40B9-B487-4E57092458BB}">
      <dgm:prSet custT="1"/>
      <dgm:spPr/>
      <dgm:t>
        <a:bodyPr/>
        <a:lstStyle/>
        <a:p>
          <a:pPr rtl="1"/>
          <a:r>
            <a:rPr lang="fa-I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rPr>
            <a:t>نظارت</a:t>
          </a:r>
          <a:endParaRPr lang="en-US" sz="2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Lotus" pitchFamily="2" charset="-78"/>
          </a:endParaRPr>
        </a:p>
      </dgm:t>
    </dgm:pt>
    <dgm:pt modelId="{251E850B-3F0F-4691-85FC-849B86BA8D26}" type="parTrans" cxnId="{CD7138AD-BFF7-47DE-B549-7B323850DA80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F4151B0C-C766-4389-A8DE-A2776D71978C}" type="sibTrans" cxnId="{CD7138AD-BFF7-47DE-B549-7B323850DA80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A90C6345-8C12-495F-AB87-94226A1CEB74}">
      <dgm:prSet custT="1"/>
      <dgm:spPr/>
      <dgm:t>
        <a:bodyPr/>
        <a:lstStyle/>
        <a:p>
          <a:pPr rtl="1">
            <a:lnSpc>
              <a:spcPct val="60000"/>
            </a:lnSpc>
          </a:pP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ارائه مشاوره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هاي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لازم جهت توسعه طرح</a:t>
          </a:r>
          <a:endParaRPr lang="en-US" sz="1800" b="1" dirty="0">
            <a:solidFill>
              <a:schemeClr val="tx1"/>
            </a:solidFill>
            <a:effectLst/>
            <a:cs typeface="B Lotus" pitchFamily="2" charset="-78"/>
          </a:endParaRPr>
        </a:p>
      </dgm:t>
    </dgm:pt>
    <dgm:pt modelId="{4A8B6785-F492-499D-828F-73E13A76C475}" type="parTrans" cxnId="{22069F02-73E7-450F-8EEE-DD1C7C5680E8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CB65E7E9-E4E3-4534-94D3-BFA57389EB9E}" type="sibTrans" cxnId="{22069F02-73E7-450F-8EEE-DD1C7C5680E8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3BC08443-4ABA-4D7A-A911-3E41DDA8B05B}">
      <dgm:prSet custT="1"/>
      <dgm:spPr/>
      <dgm:t>
        <a:bodyPr/>
        <a:lstStyle/>
        <a:p>
          <a:pPr rtl="1">
            <a:lnSpc>
              <a:spcPct val="60000"/>
            </a:lnSpc>
          </a:pP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نظارت بر حسن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اجراي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طرح</a:t>
          </a:r>
          <a:endParaRPr lang="en-US" sz="1800" b="1" dirty="0">
            <a:solidFill>
              <a:schemeClr val="tx1"/>
            </a:solidFill>
            <a:effectLst/>
            <a:cs typeface="B Lotus" pitchFamily="2" charset="-78"/>
          </a:endParaRPr>
        </a:p>
      </dgm:t>
    </dgm:pt>
    <dgm:pt modelId="{E8CB6BE9-45BE-42F1-86C9-837887ED55F4}" type="parTrans" cxnId="{F57C891E-9BB1-49F2-9E9C-D91D0F3A7641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3FDCBE2D-7124-44D0-8F25-680A956A3D6E}" type="sibTrans" cxnId="{F57C891E-9BB1-49F2-9E9C-D91D0F3A7641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BC1376B5-A313-4C97-ABB2-5D53BFF26860}">
      <dgm:prSet custT="1"/>
      <dgm:spPr/>
      <dgm:t>
        <a:bodyPr/>
        <a:lstStyle/>
        <a:p>
          <a:pPr rtl="1">
            <a:lnSpc>
              <a:spcPct val="60000"/>
            </a:lnSpc>
          </a:pP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تسويه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قرارداد </a:t>
          </a:r>
          <a:r>
            <a:rPr lang="fa-IR" sz="1800" b="1" dirty="0" err="1" smtClean="0">
              <a:solidFill>
                <a:schemeClr val="tx1"/>
              </a:solidFill>
              <a:effectLst/>
              <a:cs typeface="B Lotus" pitchFamily="2" charset="-78"/>
            </a:rPr>
            <a:t>يا</a:t>
          </a:r>
          <a:r>
            <a:rPr lang="fa-IR" sz="1800" b="1" dirty="0" smtClean="0">
              <a:solidFill>
                <a:schemeClr val="tx1"/>
              </a:solidFill>
              <a:effectLst/>
              <a:cs typeface="B Lotus" pitchFamily="2" charset="-78"/>
            </a:rPr>
            <a:t> گرفتن سهام</a:t>
          </a:r>
          <a:endParaRPr lang="en-US" sz="1800" b="1" dirty="0">
            <a:solidFill>
              <a:schemeClr val="tx1"/>
            </a:solidFill>
            <a:effectLst/>
            <a:cs typeface="B Lotus" pitchFamily="2" charset="-78"/>
          </a:endParaRPr>
        </a:p>
      </dgm:t>
    </dgm:pt>
    <dgm:pt modelId="{337DE8BE-DBD4-4103-A59F-1609CCBC447D}" type="parTrans" cxnId="{AE3C36C7-E37C-4901-9187-812A26DE967E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148DEB93-DC3D-4714-8742-52C014BB9F54}" type="sibTrans" cxnId="{AE3C36C7-E37C-4901-9187-812A26DE967E}">
      <dgm:prSet/>
      <dgm:spPr/>
      <dgm:t>
        <a:bodyPr/>
        <a:lstStyle/>
        <a:p>
          <a:pPr rtl="1"/>
          <a:endParaRPr lang="en-US">
            <a:solidFill>
              <a:schemeClr val="bg1"/>
            </a:solidFill>
          </a:endParaRPr>
        </a:p>
      </dgm:t>
    </dgm:pt>
    <dgm:pt modelId="{7FBC54BD-8FED-410F-9BB9-352391D842A4}" type="pres">
      <dgm:prSet presAssocID="{8593A735-E5D1-4F40-BAC4-376DD67CA2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6D27B7-8C6D-4949-8900-CE59B9870F80}" type="pres">
      <dgm:prSet presAssocID="{026E42D6-6009-4381-BA85-4C42EC514696}" presName="composite" presStyleCnt="0"/>
      <dgm:spPr/>
    </dgm:pt>
    <dgm:pt modelId="{3AE3588E-88C0-4E7F-B03B-9D1425EE8486}" type="pres">
      <dgm:prSet presAssocID="{026E42D6-6009-4381-BA85-4C42EC51469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69652-680B-43B0-A877-E3DAB49FC821}" type="pres">
      <dgm:prSet presAssocID="{026E42D6-6009-4381-BA85-4C42EC514696}" presName="descendantText" presStyleLbl="alignAcc1" presStyleIdx="0" presStyleCnt="4" custScaleY="138481" custLinFactNeighborX="823" custLinFactNeighborY="-12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54F5E-95D8-4F1D-AB75-277D8CD320C3}" type="pres">
      <dgm:prSet presAssocID="{B114C4E3-DA2F-4BE0-8B96-EEDC5B2007C6}" presName="sp" presStyleCnt="0"/>
      <dgm:spPr/>
    </dgm:pt>
    <dgm:pt modelId="{93E20757-EF72-493A-A56E-23EC439BFC54}" type="pres">
      <dgm:prSet presAssocID="{5173DC8D-5EAB-473B-81B8-65086892DFE8}" presName="composite" presStyleCnt="0"/>
      <dgm:spPr/>
    </dgm:pt>
    <dgm:pt modelId="{43EBEACF-B4EA-4D61-8C3A-70C16827FF11}" type="pres">
      <dgm:prSet presAssocID="{5173DC8D-5EAB-473B-81B8-65086892DFE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FC2EB-90B0-4D61-883C-F5CC49E7612E}" type="pres">
      <dgm:prSet presAssocID="{5173DC8D-5EAB-473B-81B8-65086892DFE8}" presName="descendantText" presStyleLbl="alignAcc1" presStyleIdx="1" presStyleCnt="4" custScaleY="128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AF38A-56C0-4023-8105-2A0EA180B5D4}" type="pres">
      <dgm:prSet presAssocID="{62334E2D-4684-4028-8A74-A59FA9AC64B8}" presName="sp" presStyleCnt="0"/>
      <dgm:spPr/>
    </dgm:pt>
    <dgm:pt modelId="{7C3D42DB-969C-4846-881B-15E1DD11B80E}" type="pres">
      <dgm:prSet presAssocID="{F5332E47-46DD-450C-AFB1-DAEDAFDC37AB}" presName="composite" presStyleCnt="0"/>
      <dgm:spPr/>
    </dgm:pt>
    <dgm:pt modelId="{DE8E6299-1DAB-4C59-BF8F-A4A89A7A111E}" type="pres">
      <dgm:prSet presAssocID="{F5332E47-46DD-450C-AFB1-DAEDAFDC37A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B98F0-9C82-4F7B-92CF-97397E20488E}" type="pres">
      <dgm:prSet presAssocID="{F5332E47-46DD-450C-AFB1-DAEDAFDC37AB}" presName="descendantText" presStyleLbl="alignAcc1" presStyleIdx="2" presStyleCnt="4" custScaleY="129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52185-ADBE-468D-8B22-16126EB375C8}" type="pres">
      <dgm:prSet presAssocID="{745F9C65-888C-4323-AC4C-537FD3B8C86D}" presName="sp" presStyleCnt="0"/>
      <dgm:spPr/>
    </dgm:pt>
    <dgm:pt modelId="{859378A0-3E29-49D4-A4D5-51FE124FD111}" type="pres">
      <dgm:prSet presAssocID="{D9225172-4E79-40B9-B487-4E57092458BB}" presName="composite" presStyleCnt="0"/>
      <dgm:spPr/>
    </dgm:pt>
    <dgm:pt modelId="{560D0EDF-6511-4ECD-A01F-40D415300162}" type="pres">
      <dgm:prSet presAssocID="{D9225172-4E79-40B9-B487-4E57092458B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70191-4CE1-4462-868F-93C47315C6B9}" type="pres">
      <dgm:prSet presAssocID="{D9225172-4E79-40B9-B487-4E57092458BB}" presName="descendantText" presStyleLbl="alignAcc1" presStyleIdx="3" presStyleCnt="4" custScaleY="131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33481A-53F3-46F4-9C03-3B889F401CDF}" srcId="{5173DC8D-5EAB-473B-81B8-65086892DFE8}" destId="{BC877D93-885C-4986-889F-38926795B347}" srcOrd="0" destOrd="0" parTransId="{22AA1BB9-DBD5-4EDC-95CB-19DC92E5A77F}" sibTransId="{970C0333-AD70-4514-9CBF-144052567E85}"/>
    <dgm:cxn modelId="{1089260A-4A96-42CD-B98C-1E53AF5AEF13}" type="presOf" srcId="{026E42D6-6009-4381-BA85-4C42EC514696}" destId="{3AE3588E-88C0-4E7F-B03B-9D1425EE8486}" srcOrd="0" destOrd="0" presId="urn:microsoft.com/office/officeart/2005/8/layout/chevron2"/>
    <dgm:cxn modelId="{FFEB9F23-5EBF-4148-A897-03E9B8845C20}" srcId="{8593A735-E5D1-4F40-BAC4-376DD67CA2B4}" destId="{5173DC8D-5EAB-473B-81B8-65086892DFE8}" srcOrd="1" destOrd="0" parTransId="{B0EF5878-F082-4463-BEA7-4F7629C596E1}" sibTransId="{62334E2D-4684-4028-8A74-A59FA9AC64B8}"/>
    <dgm:cxn modelId="{4ED507DD-B0F7-4564-B6C2-DFC0E47348E9}" type="presOf" srcId="{F5332E47-46DD-450C-AFB1-DAEDAFDC37AB}" destId="{DE8E6299-1DAB-4C59-BF8F-A4A89A7A111E}" srcOrd="0" destOrd="0" presId="urn:microsoft.com/office/officeart/2005/8/layout/chevron2"/>
    <dgm:cxn modelId="{EB006618-57D9-422A-94A0-1AF611307F3D}" type="presOf" srcId="{D9225172-4E79-40B9-B487-4E57092458BB}" destId="{560D0EDF-6511-4ECD-A01F-40D415300162}" srcOrd="0" destOrd="0" presId="urn:microsoft.com/office/officeart/2005/8/layout/chevron2"/>
    <dgm:cxn modelId="{A20EF2BE-CEF0-4DB0-BF9F-07B2F9DD6E6B}" type="presOf" srcId="{A90C6345-8C12-495F-AB87-94226A1CEB74}" destId="{56570191-4CE1-4462-868F-93C47315C6B9}" srcOrd="0" destOrd="0" presId="urn:microsoft.com/office/officeart/2005/8/layout/chevron2"/>
    <dgm:cxn modelId="{AE3C36C7-E37C-4901-9187-812A26DE967E}" srcId="{D9225172-4E79-40B9-B487-4E57092458BB}" destId="{BC1376B5-A313-4C97-ABB2-5D53BFF26860}" srcOrd="2" destOrd="0" parTransId="{337DE8BE-DBD4-4103-A59F-1609CCBC447D}" sibTransId="{148DEB93-DC3D-4714-8742-52C014BB9F54}"/>
    <dgm:cxn modelId="{5F680D16-9165-49C0-B0C8-937D8A39C151}" srcId="{5173DC8D-5EAB-473B-81B8-65086892DFE8}" destId="{31B04741-45B2-494C-A710-FF3B5CEC48B0}" srcOrd="2" destOrd="0" parTransId="{1E0BF81A-D15C-446C-9746-726BCC9CEB3F}" sibTransId="{08967CE2-91F6-4253-96F5-A12A351541F7}"/>
    <dgm:cxn modelId="{06F525FB-8492-4694-A520-EC74448831C7}" type="presOf" srcId="{6C877BEC-A7FC-4038-8B99-88C4D45938B1}" destId="{B9CB98F0-9C82-4F7B-92CF-97397E20488E}" srcOrd="0" destOrd="0" presId="urn:microsoft.com/office/officeart/2005/8/layout/chevron2"/>
    <dgm:cxn modelId="{008D911F-20F4-4302-AA60-715D5C3D3BA4}" srcId="{026E42D6-6009-4381-BA85-4C42EC514696}" destId="{57FB8742-C604-4D6D-8080-5A3FE10B8E66}" srcOrd="1" destOrd="0" parTransId="{6210D57F-2F74-4ABB-AF1C-87EA067FAEFC}" sibTransId="{4E4886C2-8619-45A8-AEFD-C7D3FA524D7F}"/>
    <dgm:cxn modelId="{25A65526-AF77-4604-89E2-4C5146ED5DAC}" type="presOf" srcId="{6D9B578D-CC96-49C8-8B76-151AA46BD793}" destId="{4B969652-680B-43B0-A877-E3DAB49FC821}" srcOrd="0" destOrd="0" presId="urn:microsoft.com/office/officeart/2005/8/layout/chevron2"/>
    <dgm:cxn modelId="{16A687FB-C93D-40AC-9066-041987C99041}" type="presOf" srcId="{3BC08443-4ABA-4D7A-A911-3E41DDA8B05B}" destId="{56570191-4CE1-4462-868F-93C47315C6B9}" srcOrd="0" destOrd="1" presId="urn:microsoft.com/office/officeart/2005/8/layout/chevron2"/>
    <dgm:cxn modelId="{0CE6EF92-E23C-4A8E-9268-FFB81CDE9CBE}" srcId="{F5332E47-46DD-450C-AFB1-DAEDAFDC37AB}" destId="{F7CC401F-5237-4741-9F7B-E5AB073A7261}" srcOrd="1" destOrd="0" parTransId="{9E419C9C-8676-49CE-9744-B981094B2CB5}" sibTransId="{A3BAC5A5-BF66-49A3-BA1F-8D9918C29A6F}"/>
    <dgm:cxn modelId="{4E4DEA2D-EB81-4DC3-9F8C-396621CC7D80}" type="presOf" srcId="{BC1376B5-A313-4C97-ABB2-5D53BFF26860}" destId="{56570191-4CE1-4462-868F-93C47315C6B9}" srcOrd="0" destOrd="2" presId="urn:microsoft.com/office/officeart/2005/8/layout/chevron2"/>
    <dgm:cxn modelId="{01DD5EE7-5A91-42F0-ABAF-93A0B4E81EB2}" srcId="{F5332E47-46DD-450C-AFB1-DAEDAFDC37AB}" destId="{FF786418-10F2-49E5-B64E-D2C5BA000B7B}" srcOrd="2" destOrd="0" parTransId="{ED2CA527-0B8D-4D93-B625-B4DD91F619D6}" sibTransId="{C75F70CB-ECDA-477F-AAFA-931C44D3C673}"/>
    <dgm:cxn modelId="{64CC65CC-F378-47E4-A51C-722F62CACD93}" type="presOf" srcId="{5173DC8D-5EAB-473B-81B8-65086892DFE8}" destId="{43EBEACF-B4EA-4D61-8C3A-70C16827FF11}" srcOrd="0" destOrd="0" presId="urn:microsoft.com/office/officeart/2005/8/layout/chevron2"/>
    <dgm:cxn modelId="{22069F02-73E7-450F-8EEE-DD1C7C5680E8}" srcId="{D9225172-4E79-40B9-B487-4E57092458BB}" destId="{A90C6345-8C12-495F-AB87-94226A1CEB74}" srcOrd="0" destOrd="0" parTransId="{4A8B6785-F492-499D-828F-73E13A76C475}" sibTransId="{CB65E7E9-E4E3-4534-94D3-BFA57389EB9E}"/>
    <dgm:cxn modelId="{365F2277-7513-4AB9-BB02-EB2CC9455B0C}" type="presOf" srcId="{BC877D93-885C-4986-889F-38926795B347}" destId="{CF3FC2EB-90B0-4D61-883C-F5CC49E7612E}" srcOrd="0" destOrd="0" presId="urn:microsoft.com/office/officeart/2005/8/layout/chevron2"/>
    <dgm:cxn modelId="{795D9565-05DB-4BFE-9FC0-5FFAE4093F5B}" type="presOf" srcId="{72583491-9C88-4303-905B-E7BC07591223}" destId="{CF3FC2EB-90B0-4D61-883C-F5CC49E7612E}" srcOrd="0" destOrd="1" presId="urn:microsoft.com/office/officeart/2005/8/layout/chevron2"/>
    <dgm:cxn modelId="{F96F546B-A22F-452C-9FB1-CDC927D6A487}" type="presOf" srcId="{F7CC401F-5237-4741-9F7B-E5AB073A7261}" destId="{B9CB98F0-9C82-4F7B-92CF-97397E20488E}" srcOrd="0" destOrd="1" presId="urn:microsoft.com/office/officeart/2005/8/layout/chevron2"/>
    <dgm:cxn modelId="{F88731B5-F78E-4AE4-9EAE-6C43B0FB44C7}" srcId="{5173DC8D-5EAB-473B-81B8-65086892DFE8}" destId="{72583491-9C88-4303-905B-E7BC07591223}" srcOrd="1" destOrd="0" parTransId="{DB6ECD2D-1714-490D-AF3A-D6F5EACDA382}" sibTransId="{EFAAED57-0D4A-40E4-B27F-9298C566EC6A}"/>
    <dgm:cxn modelId="{CD7138AD-BFF7-47DE-B549-7B323850DA80}" srcId="{8593A735-E5D1-4F40-BAC4-376DD67CA2B4}" destId="{D9225172-4E79-40B9-B487-4E57092458BB}" srcOrd="3" destOrd="0" parTransId="{251E850B-3F0F-4691-85FC-849B86BA8D26}" sibTransId="{F4151B0C-C766-4389-A8DE-A2776D71978C}"/>
    <dgm:cxn modelId="{C06F97BA-E057-46EF-BEE9-2F2454FCC95D}" type="presOf" srcId="{57FB8742-C604-4D6D-8080-5A3FE10B8E66}" destId="{4B969652-680B-43B0-A877-E3DAB49FC821}" srcOrd="0" destOrd="1" presId="urn:microsoft.com/office/officeart/2005/8/layout/chevron2"/>
    <dgm:cxn modelId="{8ECB2BD8-A6F5-4232-830D-D490D472C291}" type="presOf" srcId="{8593A735-E5D1-4F40-BAC4-376DD67CA2B4}" destId="{7FBC54BD-8FED-410F-9BB9-352391D842A4}" srcOrd="0" destOrd="0" presId="urn:microsoft.com/office/officeart/2005/8/layout/chevron2"/>
    <dgm:cxn modelId="{34D93397-83F1-4789-990B-BA76DCFCF52D}" type="presOf" srcId="{FF786418-10F2-49E5-B64E-D2C5BA000B7B}" destId="{B9CB98F0-9C82-4F7B-92CF-97397E20488E}" srcOrd="0" destOrd="2" presId="urn:microsoft.com/office/officeart/2005/8/layout/chevron2"/>
    <dgm:cxn modelId="{C5442A6A-2441-49EA-BCDF-A9B6B92FB256}" srcId="{F5332E47-46DD-450C-AFB1-DAEDAFDC37AB}" destId="{6C877BEC-A7FC-4038-8B99-88C4D45938B1}" srcOrd="0" destOrd="0" parTransId="{FFA8A0B7-ED30-4BA1-BA65-4FD06B8F282F}" sibTransId="{CFBF3034-0A4B-4410-B309-8CBE2778A48F}"/>
    <dgm:cxn modelId="{F57C891E-9BB1-49F2-9E9C-D91D0F3A7641}" srcId="{D9225172-4E79-40B9-B487-4E57092458BB}" destId="{3BC08443-4ABA-4D7A-A911-3E41DDA8B05B}" srcOrd="1" destOrd="0" parTransId="{E8CB6BE9-45BE-42F1-86C9-837887ED55F4}" sibTransId="{3FDCBE2D-7124-44D0-8F25-680A956A3D6E}"/>
    <dgm:cxn modelId="{95E135F7-3990-4C67-AC13-23C8F9EC0627}" type="presOf" srcId="{31B04741-45B2-494C-A710-FF3B5CEC48B0}" destId="{CF3FC2EB-90B0-4D61-883C-F5CC49E7612E}" srcOrd="0" destOrd="2" presId="urn:microsoft.com/office/officeart/2005/8/layout/chevron2"/>
    <dgm:cxn modelId="{250A210E-23BC-4A88-AEF6-2A21B1D4460A}" srcId="{8593A735-E5D1-4F40-BAC4-376DD67CA2B4}" destId="{F5332E47-46DD-450C-AFB1-DAEDAFDC37AB}" srcOrd="2" destOrd="0" parTransId="{F13BEA4E-CADC-4AA6-83C1-ECF1ECEEF971}" sibTransId="{745F9C65-888C-4323-AC4C-537FD3B8C86D}"/>
    <dgm:cxn modelId="{2A23B37D-4DD5-497A-92D8-2CA23531EBFC}" srcId="{026E42D6-6009-4381-BA85-4C42EC514696}" destId="{6D9B578D-CC96-49C8-8B76-151AA46BD793}" srcOrd="0" destOrd="0" parTransId="{6B7E7C07-D298-479D-840E-8C6D9A06820D}" sibTransId="{457CFDFB-5838-490A-98B2-9B9EF827DFCC}"/>
    <dgm:cxn modelId="{E7AEB986-420D-4DBA-9111-B37317EDFAE9}" srcId="{8593A735-E5D1-4F40-BAC4-376DD67CA2B4}" destId="{026E42D6-6009-4381-BA85-4C42EC514696}" srcOrd="0" destOrd="0" parTransId="{A33523FB-0234-4EE7-8449-6AE35A5A0FD2}" sibTransId="{B114C4E3-DA2F-4BE0-8B96-EEDC5B2007C6}"/>
    <dgm:cxn modelId="{90DD4101-DB43-455C-977B-7F446620FA1B}" type="presParOf" srcId="{7FBC54BD-8FED-410F-9BB9-352391D842A4}" destId="{DB6D27B7-8C6D-4949-8900-CE59B9870F80}" srcOrd="0" destOrd="0" presId="urn:microsoft.com/office/officeart/2005/8/layout/chevron2"/>
    <dgm:cxn modelId="{DF407FC4-96F0-45A1-839F-1E63A25EFD4A}" type="presParOf" srcId="{DB6D27B7-8C6D-4949-8900-CE59B9870F80}" destId="{3AE3588E-88C0-4E7F-B03B-9D1425EE8486}" srcOrd="0" destOrd="0" presId="urn:microsoft.com/office/officeart/2005/8/layout/chevron2"/>
    <dgm:cxn modelId="{1837F883-2326-45DD-8289-82353B948223}" type="presParOf" srcId="{DB6D27B7-8C6D-4949-8900-CE59B9870F80}" destId="{4B969652-680B-43B0-A877-E3DAB49FC821}" srcOrd="1" destOrd="0" presId="urn:microsoft.com/office/officeart/2005/8/layout/chevron2"/>
    <dgm:cxn modelId="{38839D93-6718-4F03-9D24-202F7E8A8E6B}" type="presParOf" srcId="{7FBC54BD-8FED-410F-9BB9-352391D842A4}" destId="{FCD54F5E-95D8-4F1D-AB75-277D8CD320C3}" srcOrd="1" destOrd="0" presId="urn:microsoft.com/office/officeart/2005/8/layout/chevron2"/>
    <dgm:cxn modelId="{4E70C13E-BDDB-4CDF-A9F6-D8E17C17F917}" type="presParOf" srcId="{7FBC54BD-8FED-410F-9BB9-352391D842A4}" destId="{93E20757-EF72-493A-A56E-23EC439BFC54}" srcOrd="2" destOrd="0" presId="urn:microsoft.com/office/officeart/2005/8/layout/chevron2"/>
    <dgm:cxn modelId="{4A9C2875-83FE-45FF-BB3E-F81E676055D2}" type="presParOf" srcId="{93E20757-EF72-493A-A56E-23EC439BFC54}" destId="{43EBEACF-B4EA-4D61-8C3A-70C16827FF11}" srcOrd="0" destOrd="0" presId="urn:microsoft.com/office/officeart/2005/8/layout/chevron2"/>
    <dgm:cxn modelId="{B0ED1C71-9EA2-40E3-B8CB-A6BAC0DE2D04}" type="presParOf" srcId="{93E20757-EF72-493A-A56E-23EC439BFC54}" destId="{CF3FC2EB-90B0-4D61-883C-F5CC49E7612E}" srcOrd="1" destOrd="0" presId="urn:microsoft.com/office/officeart/2005/8/layout/chevron2"/>
    <dgm:cxn modelId="{2CA02724-E9D3-4115-B8FA-F88A2FE1F92A}" type="presParOf" srcId="{7FBC54BD-8FED-410F-9BB9-352391D842A4}" destId="{89AAF38A-56C0-4023-8105-2A0EA180B5D4}" srcOrd="3" destOrd="0" presId="urn:microsoft.com/office/officeart/2005/8/layout/chevron2"/>
    <dgm:cxn modelId="{0231FB3F-A1D6-492D-BB79-FFE81C70D622}" type="presParOf" srcId="{7FBC54BD-8FED-410F-9BB9-352391D842A4}" destId="{7C3D42DB-969C-4846-881B-15E1DD11B80E}" srcOrd="4" destOrd="0" presId="urn:microsoft.com/office/officeart/2005/8/layout/chevron2"/>
    <dgm:cxn modelId="{FCC1FE76-E85D-4AE8-A1AD-16F5D2A3DBC2}" type="presParOf" srcId="{7C3D42DB-969C-4846-881B-15E1DD11B80E}" destId="{DE8E6299-1DAB-4C59-BF8F-A4A89A7A111E}" srcOrd="0" destOrd="0" presId="urn:microsoft.com/office/officeart/2005/8/layout/chevron2"/>
    <dgm:cxn modelId="{B92B947B-25B4-49E0-80C6-4FF4DEB0C09F}" type="presParOf" srcId="{7C3D42DB-969C-4846-881B-15E1DD11B80E}" destId="{B9CB98F0-9C82-4F7B-92CF-97397E20488E}" srcOrd="1" destOrd="0" presId="urn:microsoft.com/office/officeart/2005/8/layout/chevron2"/>
    <dgm:cxn modelId="{F298D796-6E5C-4FFC-9593-A6FD17258F3B}" type="presParOf" srcId="{7FBC54BD-8FED-410F-9BB9-352391D842A4}" destId="{09252185-ADBE-468D-8B22-16126EB375C8}" srcOrd="5" destOrd="0" presId="urn:microsoft.com/office/officeart/2005/8/layout/chevron2"/>
    <dgm:cxn modelId="{60093AD1-04F6-4B5F-946A-8EE775964957}" type="presParOf" srcId="{7FBC54BD-8FED-410F-9BB9-352391D842A4}" destId="{859378A0-3E29-49D4-A4D5-51FE124FD111}" srcOrd="6" destOrd="0" presId="urn:microsoft.com/office/officeart/2005/8/layout/chevron2"/>
    <dgm:cxn modelId="{9613D55F-823D-4E64-BC7B-6728446395F7}" type="presParOf" srcId="{859378A0-3E29-49D4-A4D5-51FE124FD111}" destId="{560D0EDF-6511-4ECD-A01F-40D415300162}" srcOrd="0" destOrd="0" presId="urn:microsoft.com/office/officeart/2005/8/layout/chevron2"/>
    <dgm:cxn modelId="{340D5D05-F414-4C1B-BFD6-B5A15FB012D8}" type="presParOf" srcId="{859378A0-3E29-49D4-A4D5-51FE124FD111}" destId="{56570191-4CE1-4462-868F-93C47315C6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B5B46-BF4A-4337-BB72-2ECBFF828C7F}">
      <dsp:nvSpPr>
        <dsp:cNvPr id="0" name=""/>
        <dsp:cNvSpPr/>
      </dsp:nvSpPr>
      <dsp:spPr>
        <a:xfrm>
          <a:off x="5827273" y="4250038"/>
          <a:ext cx="104545" cy="32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605"/>
              </a:lnTo>
              <a:lnTo>
                <a:pt x="104545" y="3206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8B156-9E52-4BE1-80D7-1B89868F9F68}">
      <dsp:nvSpPr>
        <dsp:cNvPr id="0" name=""/>
        <dsp:cNvSpPr/>
      </dsp:nvSpPr>
      <dsp:spPr>
        <a:xfrm>
          <a:off x="5653031" y="3755190"/>
          <a:ext cx="104545" cy="32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605"/>
              </a:lnTo>
              <a:lnTo>
                <a:pt x="104545" y="3206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DD0CD-7969-4C21-9C3B-9F6A4BA8B036}">
      <dsp:nvSpPr>
        <dsp:cNvPr id="0" name=""/>
        <dsp:cNvSpPr/>
      </dsp:nvSpPr>
      <dsp:spPr>
        <a:xfrm>
          <a:off x="5478789" y="3260342"/>
          <a:ext cx="104545" cy="32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605"/>
              </a:lnTo>
              <a:lnTo>
                <a:pt x="104545" y="3206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8E320-7852-4B85-B45E-3518B4D6D0A7}">
      <dsp:nvSpPr>
        <dsp:cNvPr id="0" name=""/>
        <dsp:cNvSpPr/>
      </dsp:nvSpPr>
      <dsp:spPr>
        <a:xfrm>
          <a:off x="5304546" y="2765494"/>
          <a:ext cx="104545" cy="32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605"/>
              </a:lnTo>
              <a:lnTo>
                <a:pt x="104545" y="3206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B97FF-5D95-44D4-A787-3BCCED6A9131}">
      <dsp:nvSpPr>
        <dsp:cNvPr id="0" name=""/>
        <dsp:cNvSpPr/>
      </dsp:nvSpPr>
      <dsp:spPr>
        <a:xfrm>
          <a:off x="5130304" y="2270646"/>
          <a:ext cx="104545" cy="32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605"/>
              </a:lnTo>
              <a:lnTo>
                <a:pt x="104545" y="3206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917EF-09E0-4945-828B-07140557256B}">
      <dsp:nvSpPr>
        <dsp:cNvPr id="0" name=""/>
        <dsp:cNvSpPr/>
      </dsp:nvSpPr>
      <dsp:spPr>
        <a:xfrm>
          <a:off x="4987425" y="1775798"/>
          <a:ext cx="421666" cy="146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81"/>
              </a:lnTo>
              <a:lnTo>
                <a:pt x="421666" y="73181"/>
              </a:lnTo>
              <a:lnTo>
                <a:pt x="421666" y="146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F5A19-D7E7-426A-82B5-02DEEEA08D69}">
      <dsp:nvSpPr>
        <dsp:cNvPr id="0" name=""/>
        <dsp:cNvSpPr/>
      </dsp:nvSpPr>
      <dsp:spPr>
        <a:xfrm>
          <a:off x="4286971" y="2270646"/>
          <a:ext cx="104545" cy="279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846"/>
              </a:lnTo>
              <a:lnTo>
                <a:pt x="104545" y="27948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D9A07-F591-46CC-9DB8-AD928C2D7F67}">
      <dsp:nvSpPr>
        <dsp:cNvPr id="0" name=""/>
        <dsp:cNvSpPr/>
      </dsp:nvSpPr>
      <dsp:spPr>
        <a:xfrm>
          <a:off x="4286971" y="2270646"/>
          <a:ext cx="104545" cy="2299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97"/>
              </a:lnTo>
              <a:lnTo>
                <a:pt x="104545" y="22999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44F1C-60BB-433E-B423-97275868CC21}">
      <dsp:nvSpPr>
        <dsp:cNvPr id="0" name=""/>
        <dsp:cNvSpPr/>
      </dsp:nvSpPr>
      <dsp:spPr>
        <a:xfrm>
          <a:off x="4286971" y="2270646"/>
          <a:ext cx="104545" cy="1805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5149"/>
              </a:lnTo>
              <a:lnTo>
                <a:pt x="104545" y="18051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E4115-AB95-4D23-9222-3126850B7316}">
      <dsp:nvSpPr>
        <dsp:cNvPr id="0" name=""/>
        <dsp:cNvSpPr/>
      </dsp:nvSpPr>
      <dsp:spPr>
        <a:xfrm>
          <a:off x="4286971" y="2270646"/>
          <a:ext cx="104545" cy="1310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301"/>
              </a:lnTo>
              <a:lnTo>
                <a:pt x="104545" y="13103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7ABF8-90D6-4ADD-B33B-ED2839F71F8A}">
      <dsp:nvSpPr>
        <dsp:cNvPr id="0" name=""/>
        <dsp:cNvSpPr/>
      </dsp:nvSpPr>
      <dsp:spPr>
        <a:xfrm>
          <a:off x="4286971" y="2270646"/>
          <a:ext cx="104545" cy="815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453"/>
              </a:lnTo>
              <a:lnTo>
                <a:pt x="104545" y="8154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854C8-CDF2-4D4B-8E7E-E76039F73943}">
      <dsp:nvSpPr>
        <dsp:cNvPr id="0" name=""/>
        <dsp:cNvSpPr/>
      </dsp:nvSpPr>
      <dsp:spPr>
        <a:xfrm>
          <a:off x="4286971" y="2270646"/>
          <a:ext cx="104545" cy="32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605"/>
              </a:lnTo>
              <a:lnTo>
                <a:pt x="104545" y="3206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C5BE6-2D4A-430D-A792-13FAE4920AFB}">
      <dsp:nvSpPr>
        <dsp:cNvPr id="0" name=""/>
        <dsp:cNvSpPr/>
      </dsp:nvSpPr>
      <dsp:spPr>
        <a:xfrm>
          <a:off x="4565759" y="1775798"/>
          <a:ext cx="421666" cy="146363"/>
        </a:xfrm>
        <a:custGeom>
          <a:avLst/>
          <a:gdLst/>
          <a:ahLst/>
          <a:cxnLst/>
          <a:rect l="0" t="0" r="0" b="0"/>
          <a:pathLst>
            <a:path>
              <a:moveTo>
                <a:pt x="421666" y="0"/>
              </a:moveTo>
              <a:lnTo>
                <a:pt x="421666" y="73181"/>
              </a:lnTo>
              <a:lnTo>
                <a:pt x="0" y="73181"/>
              </a:lnTo>
              <a:lnTo>
                <a:pt x="0" y="146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72F69-5AEF-4199-9AFA-875A5307AC9F}">
      <dsp:nvSpPr>
        <dsp:cNvPr id="0" name=""/>
        <dsp:cNvSpPr/>
      </dsp:nvSpPr>
      <dsp:spPr>
        <a:xfrm>
          <a:off x="3511593" y="1280950"/>
          <a:ext cx="1475832" cy="146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81"/>
              </a:lnTo>
              <a:lnTo>
                <a:pt x="1475832" y="73181"/>
              </a:lnTo>
              <a:lnTo>
                <a:pt x="1475832" y="146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5EC4F-8A1A-46BD-8E7D-4DCE4062AD9F}">
      <dsp:nvSpPr>
        <dsp:cNvPr id="0" name=""/>
        <dsp:cNvSpPr/>
      </dsp:nvSpPr>
      <dsp:spPr>
        <a:xfrm>
          <a:off x="2035761" y="1775798"/>
          <a:ext cx="1686665" cy="146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81"/>
              </a:lnTo>
              <a:lnTo>
                <a:pt x="1686665" y="73181"/>
              </a:lnTo>
              <a:lnTo>
                <a:pt x="1686665" y="146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A7FCC-CBCF-4682-BD40-8BE8B6701341}">
      <dsp:nvSpPr>
        <dsp:cNvPr id="0" name=""/>
        <dsp:cNvSpPr/>
      </dsp:nvSpPr>
      <dsp:spPr>
        <a:xfrm>
          <a:off x="2035761" y="1775798"/>
          <a:ext cx="843332" cy="146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81"/>
              </a:lnTo>
              <a:lnTo>
                <a:pt x="843332" y="73181"/>
              </a:lnTo>
              <a:lnTo>
                <a:pt x="843332" y="146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50EB0-F949-4DD5-B12A-A58CD3F11D20}">
      <dsp:nvSpPr>
        <dsp:cNvPr id="0" name=""/>
        <dsp:cNvSpPr/>
      </dsp:nvSpPr>
      <dsp:spPr>
        <a:xfrm>
          <a:off x="1990041" y="1775798"/>
          <a:ext cx="91440" cy="1463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B81AC-79C8-4C75-A0D6-9B2CF8606A8C}">
      <dsp:nvSpPr>
        <dsp:cNvPr id="0" name=""/>
        <dsp:cNvSpPr/>
      </dsp:nvSpPr>
      <dsp:spPr>
        <a:xfrm>
          <a:off x="1192429" y="1775798"/>
          <a:ext cx="843332" cy="146363"/>
        </a:xfrm>
        <a:custGeom>
          <a:avLst/>
          <a:gdLst/>
          <a:ahLst/>
          <a:cxnLst/>
          <a:rect l="0" t="0" r="0" b="0"/>
          <a:pathLst>
            <a:path>
              <a:moveTo>
                <a:pt x="843332" y="0"/>
              </a:moveTo>
              <a:lnTo>
                <a:pt x="843332" y="73181"/>
              </a:lnTo>
              <a:lnTo>
                <a:pt x="0" y="73181"/>
              </a:lnTo>
              <a:lnTo>
                <a:pt x="0" y="146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194E6B-F0B9-4E4C-B0EB-11D9E59CE820}">
      <dsp:nvSpPr>
        <dsp:cNvPr id="0" name=""/>
        <dsp:cNvSpPr/>
      </dsp:nvSpPr>
      <dsp:spPr>
        <a:xfrm>
          <a:off x="349096" y="1775798"/>
          <a:ext cx="1686665" cy="146363"/>
        </a:xfrm>
        <a:custGeom>
          <a:avLst/>
          <a:gdLst/>
          <a:ahLst/>
          <a:cxnLst/>
          <a:rect l="0" t="0" r="0" b="0"/>
          <a:pathLst>
            <a:path>
              <a:moveTo>
                <a:pt x="1686665" y="0"/>
              </a:moveTo>
              <a:lnTo>
                <a:pt x="1686665" y="73181"/>
              </a:lnTo>
              <a:lnTo>
                <a:pt x="0" y="73181"/>
              </a:lnTo>
              <a:lnTo>
                <a:pt x="0" y="1463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D07C6-02CF-43A0-9264-4B463C8BF0ED}">
      <dsp:nvSpPr>
        <dsp:cNvPr id="0" name=""/>
        <dsp:cNvSpPr/>
      </dsp:nvSpPr>
      <dsp:spPr>
        <a:xfrm>
          <a:off x="2035761" y="1280950"/>
          <a:ext cx="1475832" cy="146363"/>
        </a:xfrm>
        <a:custGeom>
          <a:avLst/>
          <a:gdLst/>
          <a:ahLst/>
          <a:cxnLst/>
          <a:rect l="0" t="0" r="0" b="0"/>
          <a:pathLst>
            <a:path>
              <a:moveTo>
                <a:pt x="1475832" y="0"/>
              </a:moveTo>
              <a:lnTo>
                <a:pt x="1475832" y="73181"/>
              </a:lnTo>
              <a:lnTo>
                <a:pt x="0" y="73181"/>
              </a:lnTo>
              <a:lnTo>
                <a:pt x="0" y="146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74126-5C6C-42C6-B277-A6E2CE5BFA5F}">
      <dsp:nvSpPr>
        <dsp:cNvPr id="0" name=""/>
        <dsp:cNvSpPr/>
      </dsp:nvSpPr>
      <dsp:spPr>
        <a:xfrm>
          <a:off x="3163109" y="932465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بانکها و مؤسسات اعتباری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3163109" y="932465"/>
        <a:ext cx="696969" cy="348484"/>
      </dsp:txXfrm>
    </dsp:sp>
    <dsp:sp modelId="{F634AD7D-BD7C-468B-BC21-B807BB71204A}">
      <dsp:nvSpPr>
        <dsp:cNvPr id="0" name=""/>
        <dsp:cNvSpPr/>
      </dsp:nvSpPr>
      <dsp:spPr>
        <a:xfrm>
          <a:off x="1687277" y="1427313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مؤسسات مالی  اعتباری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1687277" y="1427313"/>
        <a:ext cx="696969" cy="348484"/>
      </dsp:txXfrm>
    </dsp:sp>
    <dsp:sp modelId="{D7DE5407-410F-4B9D-97C5-8D27215701C4}">
      <dsp:nvSpPr>
        <dsp:cNvPr id="0" name=""/>
        <dsp:cNvSpPr/>
      </dsp:nvSpPr>
      <dsp:spPr>
        <a:xfrm>
          <a:off x="611" y="1922161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مؤسسه مالی  اعتباری سينا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611" y="1922161"/>
        <a:ext cx="696969" cy="348484"/>
      </dsp:txXfrm>
    </dsp:sp>
    <dsp:sp modelId="{4F1D112A-9229-4FDF-8C21-299BAF89F416}">
      <dsp:nvSpPr>
        <dsp:cNvPr id="0" name=""/>
        <dsp:cNvSpPr/>
      </dsp:nvSpPr>
      <dsp:spPr>
        <a:xfrm>
          <a:off x="843944" y="1922161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مؤسسه  مالی اعتباری توسعه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843944" y="1922161"/>
        <a:ext cx="696969" cy="348484"/>
      </dsp:txXfrm>
    </dsp:sp>
    <dsp:sp modelId="{45F6693A-8861-4191-832B-6DD7B30D0190}">
      <dsp:nvSpPr>
        <dsp:cNvPr id="0" name=""/>
        <dsp:cNvSpPr/>
      </dsp:nvSpPr>
      <dsp:spPr>
        <a:xfrm>
          <a:off x="1687277" y="1922161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مؤسسه مالی  اعتباری قوامين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1687277" y="1922161"/>
        <a:ext cx="696969" cy="348484"/>
      </dsp:txXfrm>
    </dsp:sp>
    <dsp:sp modelId="{9E72C672-BA59-4153-A53A-B2D33EAF1C77}">
      <dsp:nvSpPr>
        <dsp:cNvPr id="0" name=""/>
        <dsp:cNvSpPr/>
      </dsp:nvSpPr>
      <dsp:spPr>
        <a:xfrm>
          <a:off x="2530609" y="1922161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مؤسسه مالی  اعتباری انصار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2530609" y="1922161"/>
        <a:ext cx="696969" cy="348484"/>
      </dsp:txXfrm>
    </dsp:sp>
    <dsp:sp modelId="{AAAC910A-BEDA-48CE-8C53-D8A917D5F25E}">
      <dsp:nvSpPr>
        <dsp:cNvPr id="0" name=""/>
        <dsp:cNvSpPr/>
      </dsp:nvSpPr>
      <dsp:spPr>
        <a:xfrm>
          <a:off x="3373942" y="1922161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مؤسسه مالی  اعتباری  مهر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3373942" y="1922161"/>
        <a:ext cx="696969" cy="348484"/>
      </dsp:txXfrm>
    </dsp:sp>
    <dsp:sp modelId="{362165A6-43C8-4AC7-9497-1D4493D6AD0A}">
      <dsp:nvSpPr>
        <dsp:cNvPr id="0" name=""/>
        <dsp:cNvSpPr/>
      </dsp:nvSpPr>
      <dsp:spPr>
        <a:xfrm>
          <a:off x="4638941" y="1427313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ها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4638941" y="1427313"/>
        <a:ext cx="696969" cy="348484"/>
      </dsp:txXfrm>
    </dsp:sp>
    <dsp:sp modelId="{6FA4F62D-C2FA-4491-93B1-91838BDA3A08}">
      <dsp:nvSpPr>
        <dsp:cNvPr id="0" name=""/>
        <dsp:cNvSpPr/>
      </dsp:nvSpPr>
      <dsp:spPr>
        <a:xfrm>
          <a:off x="4217274" y="1922161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های غير دولتی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4217274" y="1922161"/>
        <a:ext cx="696969" cy="348484"/>
      </dsp:txXfrm>
    </dsp:sp>
    <dsp:sp modelId="{8DAE9127-30F4-41E7-BC17-DC4F5DD9C9E4}">
      <dsp:nvSpPr>
        <dsp:cNvPr id="0" name=""/>
        <dsp:cNvSpPr/>
      </dsp:nvSpPr>
      <dsp:spPr>
        <a:xfrm>
          <a:off x="4391517" y="2417009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پاسارگاد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4391517" y="2417009"/>
        <a:ext cx="696969" cy="348484"/>
      </dsp:txXfrm>
    </dsp:sp>
    <dsp:sp modelId="{CA542FA6-879C-4FCA-919A-453CDE844B43}">
      <dsp:nvSpPr>
        <dsp:cNvPr id="0" name=""/>
        <dsp:cNvSpPr/>
      </dsp:nvSpPr>
      <dsp:spPr>
        <a:xfrm>
          <a:off x="4391517" y="2911857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 اقتصاد نوين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4391517" y="2911857"/>
        <a:ext cx="696969" cy="348484"/>
      </dsp:txXfrm>
    </dsp:sp>
    <dsp:sp modelId="{8BF6797A-97EF-40DE-8554-70889EB663CF}">
      <dsp:nvSpPr>
        <dsp:cNvPr id="0" name=""/>
        <dsp:cNvSpPr/>
      </dsp:nvSpPr>
      <dsp:spPr>
        <a:xfrm>
          <a:off x="4391517" y="3406705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سرمايه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4391517" y="3406705"/>
        <a:ext cx="696969" cy="348484"/>
      </dsp:txXfrm>
    </dsp:sp>
    <dsp:sp modelId="{36BCC946-5E6C-47A3-A0A7-DA10984C6ADD}">
      <dsp:nvSpPr>
        <dsp:cNvPr id="0" name=""/>
        <dsp:cNvSpPr/>
      </dsp:nvSpPr>
      <dsp:spPr>
        <a:xfrm>
          <a:off x="4391517" y="3901553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سامان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4391517" y="3901553"/>
        <a:ext cx="696969" cy="348484"/>
      </dsp:txXfrm>
    </dsp:sp>
    <dsp:sp modelId="{DD77E0C1-A27A-4364-BF18-148A443A11F9}">
      <dsp:nvSpPr>
        <dsp:cNvPr id="0" name=""/>
        <dsp:cNvSpPr/>
      </dsp:nvSpPr>
      <dsp:spPr>
        <a:xfrm>
          <a:off x="4391517" y="4396401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کارآفرين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4391517" y="4396401"/>
        <a:ext cx="696969" cy="348484"/>
      </dsp:txXfrm>
    </dsp:sp>
    <dsp:sp modelId="{39B981EB-015F-480D-91F0-27C042B4BCE4}">
      <dsp:nvSpPr>
        <dsp:cNvPr id="0" name=""/>
        <dsp:cNvSpPr/>
      </dsp:nvSpPr>
      <dsp:spPr>
        <a:xfrm>
          <a:off x="4391517" y="4891249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پارسيان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4391517" y="4891249"/>
        <a:ext cx="696969" cy="348484"/>
      </dsp:txXfrm>
    </dsp:sp>
    <dsp:sp modelId="{5339B6BB-7FED-4C81-B39C-D5C3B47F46DD}">
      <dsp:nvSpPr>
        <dsp:cNvPr id="0" name=""/>
        <dsp:cNvSpPr/>
      </dsp:nvSpPr>
      <dsp:spPr>
        <a:xfrm>
          <a:off x="5060607" y="1922161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های دولتی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5060607" y="1922161"/>
        <a:ext cx="696969" cy="348484"/>
      </dsp:txXfrm>
    </dsp:sp>
    <dsp:sp modelId="{B25B39B7-B4EF-404D-8A03-7235CBF6C035}">
      <dsp:nvSpPr>
        <dsp:cNvPr id="0" name=""/>
        <dsp:cNvSpPr/>
      </dsp:nvSpPr>
      <dsp:spPr>
        <a:xfrm>
          <a:off x="5234849" y="2417009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های تخصصی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5234849" y="2417009"/>
        <a:ext cx="696969" cy="348484"/>
      </dsp:txXfrm>
    </dsp:sp>
    <dsp:sp modelId="{97977ED3-01F6-45D8-BEAE-1FDAA748A8DD}">
      <dsp:nvSpPr>
        <dsp:cNvPr id="0" name=""/>
        <dsp:cNvSpPr/>
      </dsp:nvSpPr>
      <dsp:spPr>
        <a:xfrm>
          <a:off x="5409092" y="2911857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کشاورزی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5409092" y="2911857"/>
        <a:ext cx="696969" cy="348484"/>
      </dsp:txXfrm>
    </dsp:sp>
    <dsp:sp modelId="{38A4B10B-A0F4-4857-814A-2B5C8E724E7A}">
      <dsp:nvSpPr>
        <dsp:cNvPr id="0" name=""/>
        <dsp:cNvSpPr/>
      </dsp:nvSpPr>
      <dsp:spPr>
        <a:xfrm>
          <a:off x="5583334" y="3406705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صنعت و معدن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5583334" y="3406705"/>
        <a:ext cx="696969" cy="348484"/>
      </dsp:txXfrm>
    </dsp:sp>
    <dsp:sp modelId="{6DCB0C8E-E0B6-46AC-9B5E-502CFA8953D9}">
      <dsp:nvSpPr>
        <dsp:cNvPr id="0" name=""/>
        <dsp:cNvSpPr/>
      </dsp:nvSpPr>
      <dsp:spPr>
        <a:xfrm>
          <a:off x="5757576" y="3901553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مسکن 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5757576" y="3901553"/>
        <a:ext cx="696969" cy="348484"/>
      </dsp:txXfrm>
    </dsp:sp>
    <dsp:sp modelId="{C3A26EC4-6C87-4A02-BF34-6766A96A2CA5}">
      <dsp:nvSpPr>
        <dsp:cNvPr id="0" name=""/>
        <dsp:cNvSpPr/>
      </dsp:nvSpPr>
      <dsp:spPr>
        <a:xfrm>
          <a:off x="5931818" y="4396401"/>
          <a:ext cx="696969" cy="3484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a-IR" altLang="en-US" sz="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B Mitra" panose="00000400000000000000" pitchFamily="2" charset="-78"/>
            </a:rPr>
            <a:t>بانک توسعه صادرات</a:t>
          </a:r>
          <a:endParaRPr kumimoji="0" lang="en-US" altLang="en-US" sz="8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B Mitra" panose="00000400000000000000" pitchFamily="2" charset="-78"/>
          </a:endParaRPr>
        </a:p>
      </dsp:txBody>
      <dsp:txXfrm>
        <a:off x="5931818" y="4396401"/>
        <a:ext cx="696969" cy="34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32C066B9-E6F2-42CF-A2E0-304F9DEF0A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20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1C39D-8D04-4E41-85A1-E614324CF629}" type="slidenum">
              <a:rPr lang="ar-SA"/>
              <a:pPr/>
              <a:t>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9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2E010-F5A3-455E-8965-0966D6CBB6AF}" type="slidenum">
              <a:rPr lang="ar-SA"/>
              <a:pPr/>
              <a:t>8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CD3DD-70D1-4D43-B54B-4996A7F4C08A}" type="slidenum">
              <a:rPr lang="ar-SA"/>
              <a:pPr/>
              <a:t>12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1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D8121-F381-4DF8-B9FD-8AEB9F08F804}" type="slidenum">
              <a:rPr lang="ar-SA"/>
              <a:pPr/>
              <a:t>18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4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0E8B9C-3889-4B13-A896-92D9BA760C37}" type="slidenum">
              <a:rPr lang="en-US" altLang="en-US" sz="1300"/>
              <a:pPr/>
              <a:t>35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737314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6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0C3165-5CFA-4AE8-AAB4-A5C91160825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2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2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ECB7F5-34A3-4B5E-8E2B-042ECC3961A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4350" y="515938"/>
            <a:ext cx="200025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2013" y="515938"/>
            <a:ext cx="5849937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AED0C2-234D-4992-BD24-46DDC988664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013" y="515938"/>
            <a:ext cx="71389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62013" y="1828800"/>
            <a:ext cx="3924300" cy="4276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8713" y="1828800"/>
            <a:ext cx="3925887" cy="4276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4D105C-CC0D-47A3-BF0B-AF7951B3E9F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013" y="515938"/>
            <a:ext cx="71389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862013" y="1828800"/>
            <a:ext cx="8002587" cy="4276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288FE0-79FC-46BC-B078-EC2EB6ECE94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Titr" panose="000007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909BEC-805D-4581-8F16-0C135D98F04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933A07-B3AC-4A13-AFE0-BAE9B4669EC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2013" y="1828800"/>
            <a:ext cx="39243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8713" y="1828800"/>
            <a:ext cx="3925887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D6F5EC-5DBA-4599-8CFE-020DB15D023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4C831D-15C7-4AE0-9E8C-CBB3F4D80DA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B923EF-3975-4C0D-9FFC-1BFE1D8862A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EFF9EC-47A0-4F33-ABA9-21C502B51D5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3D16E1-7A9F-45AA-ADBE-6241C45D801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AEB289-4CA6-4AA8-AA5F-0E85C7DD73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97013" y="515938"/>
            <a:ext cx="7138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2013" y="1828800"/>
            <a:ext cx="8002587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/>
            </a:lvl1pPr>
          </a:lstStyle>
          <a:p>
            <a:fld id="{B0A7ED33-B655-4095-9359-3BD5B7A3B8FB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2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2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1" fontAlgn="base">
        <a:spcBef>
          <a:spcPct val="0"/>
        </a:spcBef>
        <a:spcAft>
          <a:spcPct val="0"/>
        </a:spcAft>
        <a:defRPr sz="4400" b="1">
          <a:solidFill>
            <a:srgbClr val="2C067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rgbClr val="2C067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Mitra" pitchFamily="2" charset="-78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rgbClr val="2C067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Mitra" pitchFamily="2" charset="-78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rgbClr val="2C067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Mitra" pitchFamily="2" charset="-78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rgbClr val="2C067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Mitra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rgbClr val="2C067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Mitra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rgbClr val="2C067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Mitra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rgbClr val="2C067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Mitra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rgbClr val="2C067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Mitra" pitchFamily="2" charset="-78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rgbClr val="2C067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2C0670"/>
          </a:solidFill>
          <a:latin typeface="+mn-lt"/>
          <a:cs typeface="Arial" charset="0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Arial" charset="0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19" Type="http://schemas.openxmlformats.org/officeDocument/2006/relationships/image" Target="../media/image34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620713"/>
            <a:ext cx="547211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نظام مالي قانون‌مدار(بازار محور)</a:t>
            </a:r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51275" y="1628775"/>
            <a:ext cx="1800225" cy="15827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sz="4000" b="1">
                <a:latin typeface="Verdana" pitchFamily="34" charset="0"/>
                <a:cs typeface="Mitra" pitchFamily="2" charset="-78"/>
              </a:rPr>
              <a:t>پس‌انداز </a:t>
            </a:r>
          </a:p>
          <a:p>
            <a:pPr algn="ctr"/>
            <a:r>
              <a:rPr lang="fa-IR" sz="4000" b="1">
                <a:latin typeface="Verdana" pitchFamily="34" charset="0"/>
                <a:cs typeface="Mitra" pitchFamily="2" charset="-78"/>
              </a:rPr>
              <a:t>مردم</a:t>
            </a:r>
            <a:endParaRPr lang="en-US" sz="4000" b="1">
              <a:latin typeface="Verdana" pitchFamily="34" charset="0"/>
              <a:cs typeface="Mitra" pitchFamily="2" charset="-78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042988" y="3429000"/>
            <a:ext cx="18002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3500" b="1">
                <a:latin typeface="Verdana" pitchFamily="34" charset="0"/>
                <a:cs typeface="Mitra" pitchFamily="2" charset="-78"/>
              </a:rPr>
              <a:t>شركتهاي </a:t>
            </a:r>
          </a:p>
          <a:p>
            <a:pPr algn="ctr"/>
            <a:r>
              <a:rPr lang="ar-SA" sz="3500" b="1">
                <a:latin typeface="Verdana" pitchFamily="34" charset="0"/>
                <a:cs typeface="Mitra" pitchFamily="2" charset="-78"/>
              </a:rPr>
              <a:t>سهامي عام</a:t>
            </a:r>
            <a:endParaRPr lang="en-US" sz="3500" b="1">
              <a:latin typeface="Verdana" pitchFamily="34" charset="0"/>
              <a:cs typeface="Mitra" pitchFamily="2" charset="-78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877050" y="3429000"/>
            <a:ext cx="18002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4000" b="1">
                <a:latin typeface="Verdana" pitchFamily="34" charset="0"/>
                <a:cs typeface="Mitra" pitchFamily="2" charset="-78"/>
              </a:rPr>
              <a:t>انواع </a:t>
            </a:r>
          </a:p>
          <a:p>
            <a:pPr algn="ctr"/>
            <a:r>
              <a:rPr lang="ar-SA" sz="4000" b="1">
                <a:latin typeface="Verdana" pitchFamily="34" charset="0"/>
                <a:cs typeface="Mitra" pitchFamily="2" charset="-78"/>
              </a:rPr>
              <a:t>بورسها</a:t>
            </a:r>
            <a:endParaRPr lang="en-US" sz="4000" b="1">
              <a:latin typeface="Verdana" pitchFamily="34" charset="0"/>
              <a:cs typeface="Mitra" pitchFamily="2" charset="-78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92275" y="5661025"/>
            <a:ext cx="6551613" cy="977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sz="2800" b="1">
                <a:latin typeface="Verdana" pitchFamily="34" charset="0"/>
                <a:cs typeface="Mitra" pitchFamily="2" charset="-78"/>
              </a:rPr>
              <a:t>موسسات اعتبار سنجي </a:t>
            </a:r>
          </a:p>
          <a:p>
            <a:pPr algn="ctr"/>
            <a:r>
              <a:rPr lang="fa-IR" sz="2800" b="1">
                <a:latin typeface="Verdana" pitchFamily="34" charset="0"/>
                <a:cs typeface="Mitra" pitchFamily="2" charset="-78"/>
              </a:rPr>
              <a:t>و رتبه‌بندي</a:t>
            </a:r>
            <a:endParaRPr lang="en-US" sz="2800" b="1">
              <a:latin typeface="Verdana" pitchFamily="34" charset="0"/>
              <a:cs typeface="Mitra" pitchFamily="2" charset="-78"/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V="1">
            <a:off x="2124075" y="5229225"/>
            <a:ext cx="0" cy="431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7740650" y="5229225"/>
            <a:ext cx="0" cy="431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1806575" y="2492375"/>
            <a:ext cx="2044700" cy="936625"/>
            <a:chOff x="1138" y="1570"/>
            <a:chExt cx="1288" cy="590"/>
          </a:xfrm>
        </p:grpSpPr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>
              <a:off x="1156" y="1570"/>
              <a:ext cx="0" cy="59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>
              <a:off x="1138" y="1570"/>
              <a:ext cx="1288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84" name="Group 12"/>
          <p:cNvGrpSpPr>
            <a:grpSpLocks/>
          </p:cNvGrpSpPr>
          <p:nvPr/>
        </p:nvGrpSpPr>
        <p:grpSpPr bwMode="auto">
          <a:xfrm>
            <a:off x="5651500" y="2479675"/>
            <a:ext cx="2044700" cy="942975"/>
            <a:chOff x="3560" y="1562"/>
            <a:chExt cx="1288" cy="594"/>
          </a:xfrm>
        </p:grpSpPr>
        <p:sp>
          <p:nvSpPr>
            <p:cNvPr id="54285" name="Line 13"/>
            <p:cNvSpPr>
              <a:spLocks noChangeShapeType="1"/>
            </p:cNvSpPr>
            <p:nvPr/>
          </p:nvSpPr>
          <p:spPr bwMode="auto">
            <a:xfrm>
              <a:off x="4830" y="1566"/>
              <a:ext cx="0" cy="59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>
              <a:off x="3560" y="1562"/>
              <a:ext cx="1288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777010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7" grpId="0" animBg="1"/>
      <p:bldP spid="54278" grpId="0" animBg="1"/>
      <p:bldP spid="54279" grpId="0" animBg="1"/>
      <p:bldP spid="542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نظام </a:t>
            </a:r>
            <a:r>
              <a:rPr lang="fa-IR" dirty="0" err="1"/>
              <a:t>مالي</a:t>
            </a:r>
            <a:r>
              <a:rPr lang="fa-IR" dirty="0"/>
              <a:t> </a:t>
            </a:r>
            <a:r>
              <a:rPr lang="fa-IR" dirty="0" smtClean="0"/>
              <a:t>دولت محور</a:t>
            </a:r>
            <a:endParaRPr lang="en-US" dirty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51275" y="1628775"/>
            <a:ext cx="1800225" cy="15827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sz="4000" b="1" dirty="0" smtClean="0">
                <a:latin typeface="Verdana" pitchFamily="34" charset="0"/>
                <a:cs typeface="B Mitra" panose="00000400000000000000" pitchFamily="2" charset="-78"/>
              </a:rPr>
              <a:t>مالیات</a:t>
            </a:r>
          </a:p>
          <a:p>
            <a:pPr algn="ctr"/>
            <a:r>
              <a:rPr lang="fa-IR" sz="4000" b="1" dirty="0" smtClean="0">
                <a:latin typeface="Verdana" pitchFamily="34" charset="0"/>
                <a:cs typeface="B Mitra" panose="00000400000000000000" pitchFamily="2" charset="-78"/>
              </a:rPr>
              <a:t>و درآمد</a:t>
            </a:r>
            <a:endParaRPr lang="en-US" sz="4000" b="1" dirty="0">
              <a:latin typeface="Verdana" pitchFamily="34" charset="0"/>
              <a:cs typeface="B Mitra" panose="00000400000000000000" pitchFamily="2" charset="-78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042988" y="3429000"/>
            <a:ext cx="18002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sz="3500" b="1" dirty="0" smtClean="0">
                <a:latin typeface="Verdana" pitchFamily="34" charset="0"/>
                <a:cs typeface="Mitra" pitchFamily="2" charset="-78"/>
              </a:rPr>
              <a:t>بودجه </a:t>
            </a:r>
          </a:p>
          <a:p>
            <a:pPr algn="ctr"/>
            <a:r>
              <a:rPr lang="fa-IR" sz="3500" b="1" dirty="0" smtClean="0">
                <a:latin typeface="Verdana" pitchFamily="34" charset="0"/>
                <a:cs typeface="Mitra" pitchFamily="2" charset="-78"/>
              </a:rPr>
              <a:t>جاری</a:t>
            </a:r>
            <a:endParaRPr lang="en-US" sz="3500" b="1" dirty="0">
              <a:latin typeface="Verdana" pitchFamily="34" charset="0"/>
              <a:cs typeface="Mitra" pitchFamily="2" charset="-78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877050" y="3429000"/>
            <a:ext cx="1800225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sz="4000" b="1" dirty="0" smtClean="0">
                <a:latin typeface="Verdana" pitchFamily="34" charset="0"/>
                <a:cs typeface="Mitra" pitchFamily="2" charset="-78"/>
              </a:rPr>
              <a:t>بودجه </a:t>
            </a:r>
          </a:p>
          <a:p>
            <a:pPr algn="ctr"/>
            <a:r>
              <a:rPr lang="fa-IR" sz="4000" b="1" dirty="0" smtClean="0">
                <a:latin typeface="Verdana" pitchFamily="34" charset="0"/>
                <a:cs typeface="Mitra" pitchFamily="2" charset="-78"/>
              </a:rPr>
              <a:t>عمرانی</a:t>
            </a:r>
            <a:endParaRPr lang="en-US" sz="4000" b="1" dirty="0">
              <a:latin typeface="Verdana" pitchFamily="34" charset="0"/>
              <a:cs typeface="Mitra" pitchFamily="2" charset="-78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92275" y="5661025"/>
            <a:ext cx="6551613" cy="977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sz="2800" b="1" dirty="0" smtClean="0">
                <a:latin typeface="Verdana" pitchFamily="34" charset="0"/>
                <a:cs typeface="Mitra" pitchFamily="2" charset="-78"/>
              </a:rPr>
              <a:t>ارائه خدمت</a:t>
            </a:r>
          </a:p>
          <a:p>
            <a:pPr algn="ctr"/>
            <a:r>
              <a:rPr lang="fa-IR" sz="2800" b="1" dirty="0" smtClean="0">
                <a:latin typeface="Verdana" pitchFamily="34" charset="0"/>
                <a:cs typeface="Mitra" pitchFamily="2" charset="-78"/>
              </a:rPr>
              <a:t>توسعه طرحها</a:t>
            </a:r>
            <a:endParaRPr lang="en-US" sz="2800" b="1" dirty="0">
              <a:latin typeface="Verdana" pitchFamily="34" charset="0"/>
              <a:cs typeface="Mitra" pitchFamily="2" charset="-78"/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H="1">
            <a:off x="2123728" y="5197016"/>
            <a:ext cx="347" cy="50482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H="1">
            <a:off x="7696200" y="5237960"/>
            <a:ext cx="0" cy="51752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4281" name="Group 9"/>
          <p:cNvGrpSpPr>
            <a:grpSpLocks/>
          </p:cNvGrpSpPr>
          <p:nvPr/>
        </p:nvGrpSpPr>
        <p:grpSpPr bwMode="auto">
          <a:xfrm>
            <a:off x="1806575" y="2492375"/>
            <a:ext cx="2044700" cy="936625"/>
            <a:chOff x="1138" y="1570"/>
            <a:chExt cx="1288" cy="590"/>
          </a:xfrm>
        </p:grpSpPr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>
              <a:off x="1156" y="1570"/>
              <a:ext cx="0" cy="59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>
              <a:off x="1138" y="1570"/>
              <a:ext cx="1288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84" name="Group 12"/>
          <p:cNvGrpSpPr>
            <a:grpSpLocks/>
          </p:cNvGrpSpPr>
          <p:nvPr/>
        </p:nvGrpSpPr>
        <p:grpSpPr bwMode="auto">
          <a:xfrm>
            <a:off x="5651500" y="2479675"/>
            <a:ext cx="2044700" cy="942975"/>
            <a:chOff x="3560" y="1562"/>
            <a:chExt cx="1288" cy="594"/>
          </a:xfrm>
        </p:grpSpPr>
        <p:sp>
          <p:nvSpPr>
            <p:cNvPr id="54285" name="Line 13"/>
            <p:cNvSpPr>
              <a:spLocks noChangeShapeType="1"/>
            </p:cNvSpPr>
            <p:nvPr/>
          </p:nvSpPr>
          <p:spPr bwMode="auto">
            <a:xfrm>
              <a:off x="4830" y="1566"/>
              <a:ext cx="0" cy="59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>
              <a:off x="3560" y="1562"/>
              <a:ext cx="1288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11768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7" grpId="0" animBg="1"/>
      <p:bldP spid="54278" grpId="0" animBg="1"/>
      <p:bldP spid="54279" grpId="0" animBg="1"/>
      <p:bldP spid="542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انواع نظامهاي مالي</a:t>
            </a:r>
            <a:r>
              <a:rPr lang="en-US"/>
              <a:t>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31788" y="2781300"/>
            <a:ext cx="88122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rtl="1">
              <a:spcBef>
                <a:spcPct val="20000"/>
              </a:spcBef>
            </a:pPr>
            <a:r>
              <a:rPr lang="fa-IR" sz="4000" b="1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لازم است تركيب بهينه‌اي از اين دو نظام ايجاد شود تا مسير توسعه مالي كشور در راستاي توسعه اقتصادي هموار گردد</a:t>
            </a:r>
            <a:endParaRPr lang="en-US" sz="4000" b="1">
              <a:solidFill>
                <a:srgbClr val="2C0670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808222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بخش حقیقی در صنعت بیوتکنولوژی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475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توسعه حوزه بیوتکنولوژی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05823"/>
            <a:ext cx="7323774" cy="535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133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آمار تقاضای </a:t>
            </a:r>
            <a:r>
              <a:rPr lang="fa-IR" dirty="0" err="1" smtClean="0"/>
              <a:t>پتنت</a:t>
            </a:r>
            <a:r>
              <a:rPr lang="fa-IR" dirty="0" smtClean="0"/>
              <a:t> در حوزه </a:t>
            </a:r>
            <a:r>
              <a:rPr lang="fa-IR" dirty="0" err="1" smtClean="0"/>
              <a:t>بیو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76" y="2060848"/>
            <a:ext cx="8395860" cy="444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2858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مراحل ایده تا بازار در حوزه </a:t>
            </a:r>
            <a:r>
              <a:rPr lang="fa-IR" dirty="0" err="1" smtClean="0"/>
              <a:t>بیو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556791"/>
            <a:ext cx="8181032" cy="53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2472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 txBox="1">
            <a:spLocks noGrp="1"/>
          </p:cNvSpPr>
          <p:nvPr/>
        </p:nvSpPr>
        <p:spPr bwMode="auto">
          <a:xfrm>
            <a:off x="7835900" y="638175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6CCB29F-0A53-4F53-AEA8-13E2C31038D0}" type="slidenum">
              <a:rPr lang="ar-SA" sz="1400">
                <a:cs typeface="B Yagut" pitchFamily="2" charset="-78"/>
              </a:rPr>
              <a:pPr algn="r"/>
              <a:t>17</a:t>
            </a:fld>
            <a:endParaRPr lang="en-US" sz="1400">
              <a:cs typeface="B Yagut" pitchFamily="2" charset="-78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6413" y="587375"/>
            <a:ext cx="6492875" cy="1071563"/>
          </a:xfrm>
        </p:spPr>
        <p:txBody>
          <a:bodyPr/>
          <a:lstStyle/>
          <a:p>
            <a:pPr>
              <a:defRPr/>
            </a:pPr>
            <a:r>
              <a:rPr lang="ar-SA">
                <a:latin typeface="+mj-lt"/>
                <a:ea typeface="+mj-ea"/>
                <a:cs typeface="B Mitra" pitchFamily="2" charset="-78"/>
              </a:rPr>
              <a:t>مراحل رشد </a:t>
            </a:r>
            <a:r>
              <a:rPr lang="fa-IR">
                <a:latin typeface="+mj-lt"/>
                <a:ea typeface="+mj-ea"/>
                <a:cs typeface="B Mitra" pitchFamily="2" charset="-78"/>
              </a:rPr>
              <a:t>طرح و منابع مالي آن</a:t>
            </a:r>
            <a:r>
              <a:rPr lang="ar-SA">
                <a:latin typeface="+mj-lt"/>
                <a:ea typeface="+mj-ea"/>
                <a:cs typeface="B Mitra" pitchFamily="2" charset="-78"/>
              </a:rPr>
              <a:t> </a:t>
            </a:r>
            <a:endParaRPr lang="en-US"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621588" y="2008188"/>
            <a:ext cx="57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Lotus" pitchFamily="2" charset="-78"/>
              </a:rPr>
              <a:t>بلوغ</a:t>
            </a:r>
            <a:endParaRPr lang="ar-SA" b="1"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324600" y="2152650"/>
            <a:ext cx="771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Lotus" pitchFamily="2" charset="-78"/>
              </a:rPr>
              <a:t>گسترش</a:t>
            </a:r>
            <a:endParaRPr lang="ar-SA" b="1"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597400" y="2584450"/>
            <a:ext cx="57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Lotus" pitchFamily="2" charset="-78"/>
              </a:rPr>
              <a:t>رشد</a:t>
            </a:r>
            <a:endParaRPr lang="ar-SA" b="1"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171825" y="3727450"/>
            <a:ext cx="682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1400" b="1">
                <a:latin typeface="Lotus" pitchFamily="2" charset="-78"/>
                <a:ea typeface="Times New Roman" pitchFamily="18" charset="0"/>
                <a:cs typeface="B Lotus" pitchFamily="2" charset="-78"/>
              </a:rPr>
              <a:t>معرفي به بازار</a:t>
            </a:r>
            <a:endParaRPr lang="ar-SA" b="1"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933575" y="3608388"/>
            <a:ext cx="785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Lotus" pitchFamily="2" charset="-78"/>
              </a:rPr>
              <a:t>نمونه اوليه</a:t>
            </a:r>
            <a:endParaRPr lang="ar-SA" b="1"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028700" y="3160713"/>
            <a:ext cx="57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Lotus" pitchFamily="2" charset="-78"/>
              </a:rPr>
              <a:t>آغاز</a:t>
            </a:r>
            <a:endParaRPr lang="ar-SA" b="1"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8558213" y="3303588"/>
            <a:ext cx="57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1400">
                <a:latin typeface="Lotus" pitchFamily="2" charset="-78"/>
                <a:ea typeface="Times New Roman" pitchFamily="18" charset="0"/>
                <a:cs typeface="B Lotus" pitchFamily="2" charset="-78"/>
              </a:rPr>
              <a:t>زمان</a:t>
            </a:r>
            <a:endParaRPr lang="ar-SA"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773863" y="4191000"/>
            <a:ext cx="168751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28600" algn="r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ea typeface="Times New Roman" pitchFamily="18" charset="0"/>
                <a:cs typeface="B Mitra" pitchFamily="2" charset="-78"/>
              </a:rPr>
              <a:t> بورس اوراق بهادار</a:t>
            </a:r>
            <a:endParaRPr lang="en-US" sz="1600">
              <a:solidFill>
                <a:srgbClr val="2C0670"/>
              </a:solidFill>
              <a:ea typeface="Times New Roman" pitchFamily="18" charset="0"/>
              <a:cs typeface="B Mitra" pitchFamily="2" charset="-78"/>
            </a:endParaRPr>
          </a:p>
          <a:p>
            <a:pPr indent="228600" algn="r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ea typeface="Times New Roman" pitchFamily="18" charset="0"/>
                <a:cs typeface="B Mitra" pitchFamily="2" charset="-78"/>
              </a:rPr>
              <a:t> تامين مالي دارايي محور</a:t>
            </a:r>
            <a:endParaRPr lang="fa-IR" sz="1600">
              <a:solidFill>
                <a:srgbClr val="2C0670"/>
              </a:solidFill>
              <a:cs typeface="B Mitra" pitchFamily="2" charset="-78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5749925" y="4181475"/>
            <a:ext cx="128746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28600" algn="r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ea typeface="Times New Roman" pitchFamily="18" charset="0"/>
                <a:cs typeface="B Mitra" pitchFamily="2" charset="-78"/>
              </a:rPr>
              <a:t>عرضه سهام در بازار اوليه</a:t>
            </a:r>
            <a:endParaRPr lang="en-US" sz="1600">
              <a:solidFill>
                <a:srgbClr val="2C0670"/>
              </a:solidFill>
              <a:ea typeface="Times New Roman" pitchFamily="18" charset="0"/>
              <a:cs typeface="B Mitra" pitchFamily="2" charset="-78"/>
            </a:endParaRPr>
          </a:p>
          <a:p>
            <a:pPr indent="228600" algn="r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ea typeface="Times New Roman" pitchFamily="18" charset="0"/>
                <a:cs typeface="B Mitra" pitchFamily="2" charset="-78"/>
              </a:rPr>
              <a:t> بانكهاي سرمايه‌گذاري</a:t>
            </a:r>
            <a:endParaRPr lang="fa-IR" sz="1600">
              <a:solidFill>
                <a:srgbClr val="2C0670"/>
              </a:solidFill>
              <a:cs typeface="B Mitra" pitchFamily="2" charset="-78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4435475" y="4191000"/>
            <a:ext cx="151288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2860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ea typeface="Times New Roman" pitchFamily="18" charset="0"/>
                <a:cs typeface="B Mitra" pitchFamily="2" charset="-78"/>
              </a:rPr>
              <a:t>‌بانك‌هاي‌تجاري </a:t>
            </a:r>
            <a:endParaRPr lang="en-US" sz="1600">
              <a:solidFill>
                <a:srgbClr val="2C0670"/>
              </a:solidFill>
              <a:ea typeface="Times New Roman" pitchFamily="18" charset="0"/>
              <a:cs typeface="B Mitra" pitchFamily="2" charset="-78"/>
            </a:endParaRP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ea typeface="Times New Roman" pitchFamily="18" charset="0"/>
                <a:cs typeface="B Mitra" pitchFamily="2" charset="-78"/>
              </a:rPr>
              <a:t>بانكهاي‌تخصصي</a:t>
            </a:r>
            <a:endParaRPr lang="en-US" sz="1600">
              <a:solidFill>
                <a:srgbClr val="2C0670"/>
              </a:solidFill>
              <a:cs typeface="B Mitra" pitchFamily="2" charset="-78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3344863" y="4191000"/>
            <a:ext cx="12128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2860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ea typeface="Times New Roman" pitchFamily="18" charset="0"/>
                <a:cs typeface="B Mitra" pitchFamily="2" charset="-78"/>
              </a:rPr>
              <a:t> شركتهاي سرمايه‌گذاري ريسك پذير </a:t>
            </a:r>
            <a:endParaRPr lang="en-US" sz="1600">
              <a:solidFill>
                <a:srgbClr val="2C0670"/>
              </a:solidFill>
              <a:ea typeface="Times New Roman" pitchFamily="18" charset="0"/>
              <a:cs typeface="B Mitra" pitchFamily="2" charset="-78"/>
            </a:endParaRP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ea typeface="Times New Roman" pitchFamily="18" charset="0"/>
                <a:cs typeface="B Mitra" pitchFamily="2" charset="-78"/>
              </a:rPr>
              <a:t> شركتهاي سرمايه‌گذاري</a:t>
            </a:r>
            <a:endParaRPr lang="fa-IR" sz="1600">
              <a:solidFill>
                <a:srgbClr val="2C0670"/>
              </a:solidFill>
              <a:cs typeface="B Mitra" pitchFamily="2" charset="-78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1911350" y="4191000"/>
            <a:ext cx="12890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fa-IR" sz="1600" dirty="0">
                <a:solidFill>
                  <a:srgbClr val="2C0670"/>
                </a:solidFill>
                <a:latin typeface="+mn-lt"/>
                <a:ea typeface="Times New Roman" pitchFamily="18" charset="0"/>
                <a:cs typeface="B Mitra" pitchFamily="2" charset="-78"/>
              </a:rPr>
              <a:t> فرشتگان كسب وكار</a:t>
            </a:r>
            <a:endParaRPr lang="en-US" sz="1600" dirty="0">
              <a:solidFill>
                <a:srgbClr val="2C0670"/>
              </a:solidFill>
              <a:latin typeface="+mn-lt"/>
              <a:ea typeface="Times New Roman" pitchFamily="18" charset="0"/>
              <a:cs typeface="B Mitra" pitchFamily="2" charset="-78"/>
            </a:endParaRPr>
          </a:p>
          <a:p>
            <a:pPr indent="228600"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fa-IR" sz="1600" dirty="0">
                <a:solidFill>
                  <a:srgbClr val="2C0670"/>
                </a:solidFill>
                <a:latin typeface="+mn-lt"/>
                <a:ea typeface="Times New Roman" pitchFamily="18" charset="0"/>
                <a:cs typeface="B Mitra" pitchFamily="2" charset="-78"/>
              </a:rPr>
              <a:t>پژوهشگاهها</a:t>
            </a:r>
            <a:endParaRPr lang="en-US" sz="1600" dirty="0">
              <a:solidFill>
                <a:srgbClr val="2C0670"/>
              </a:solidFill>
              <a:latin typeface="+mn-lt"/>
              <a:cs typeface="B Mitra" pitchFamily="2" charset="-78"/>
            </a:endParaRPr>
          </a:p>
          <a:p>
            <a:pPr indent="228600" algn="r" eaLnBrk="0" fontAlgn="auto" hangingPunct="0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fa-IR" sz="1600" dirty="0">
                <a:solidFill>
                  <a:srgbClr val="2C0670"/>
                </a:solidFill>
                <a:latin typeface="+mn-lt"/>
                <a:cs typeface="B Mitra" pitchFamily="2" charset="-78"/>
              </a:rPr>
              <a:t>تحقيق‌وتوسعه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1066800" y="4191000"/>
            <a:ext cx="106838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2860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ea typeface="Times New Roman" pitchFamily="18" charset="0"/>
                <a:cs typeface="B Mitra" pitchFamily="2" charset="-78"/>
              </a:rPr>
              <a:t>موسسين</a:t>
            </a:r>
            <a:endParaRPr lang="en-US" sz="1600">
              <a:solidFill>
                <a:srgbClr val="2C0670"/>
              </a:solidFill>
              <a:ea typeface="Times New Roman" pitchFamily="18" charset="0"/>
              <a:cs typeface="B Mitra" pitchFamily="2" charset="-78"/>
            </a:endParaRP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ea typeface="Times New Roman" pitchFamily="18" charset="0"/>
                <a:cs typeface="B Mitra" pitchFamily="2" charset="-78"/>
              </a:rPr>
              <a:t> آشنايان</a:t>
            </a:r>
            <a:endParaRPr lang="en-US" sz="1600">
              <a:solidFill>
                <a:srgbClr val="2C0670"/>
              </a:solidFill>
              <a:cs typeface="B Mitra" pitchFamily="2" charset="-78"/>
            </a:endParaRP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 دولت</a:t>
            </a:r>
            <a:endParaRPr lang="en-US" sz="1600">
              <a:solidFill>
                <a:srgbClr val="2C0670"/>
              </a:solidFill>
              <a:cs typeface="B Mitra" pitchFamily="2" charset="-78"/>
            </a:endParaRP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دانشگاهها</a:t>
            </a: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258763" y="4267200"/>
            <a:ext cx="7556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180975" algn="l"/>
              </a:tabLst>
            </a:pPr>
            <a:r>
              <a:rPr lang="fa-IR" sz="2000">
                <a:solidFill>
                  <a:srgbClr val="2C0670"/>
                </a:solidFill>
                <a:ea typeface="Times New Roman" pitchFamily="18" charset="0"/>
                <a:cs typeface="B Mitra" pitchFamily="2" charset="-78"/>
              </a:rPr>
              <a:t>منابع مالي</a:t>
            </a: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7829550" y="3594100"/>
            <a:ext cx="1143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2C0670"/>
              </a:solidFill>
            </a:endParaRP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1046163" y="3594100"/>
            <a:ext cx="67833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2C0670"/>
              </a:solidFill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7829550" y="1860550"/>
            <a:ext cx="1143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800">
              <a:solidFill>
                <a:srgbClr val="2C0670"/>
              </a:solidFill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1046163" y="1860550"/>
            <a:ext cx="0" cy="233045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8972550" y="1860550"/>
            <a:ext cx="0" cy="1733550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1046163" y="3594100"/>
            <a:ext cx="6783387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>
            <a:off x="1046163" y="4191000"/>
            <a:ext cx="792638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7065963" y="4191000"/>
            <a:ext cx="0" cy="15351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5922963" y="4191000"/>
            <a:ext cx="0" cy="15351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4551363" y="4191000"/>
            <a:ext cx="0" cy="15351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>
            <a:off x="3179763" y="4191000"/>
            <a:ext cx="0" cy="15351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>
            <a:off x="2036763" y="4191000"/>
            <a:ext cx="0" cy="15351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>
            <a:off x="1046163" y="4191000"/>
            <a:ext cx="0" cy="15351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>
            <a:off x="7829550" y="1860550"/>
            <a:ext cx="1143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7829550" y="3594100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857250" y="1360488"/>
            <a:ext cx="509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>
                <a:cs typeface="B Lotus" pitchFamily="2" charset="-78"/>
              </a:rPr>
              <a:t>بازده</a:t>
            </a:r>
          </a:p>
        </p:txBody>
      </p:sp>
      <p:sp>
        <p:nvSpPr>
          <p:cNvPr id="22564" name="Freeform 36"/>
          <p:cNvSpPr>
            <a:spLocks/>
          </p:cNvSpPr>
          <p:nvPr/>
        </p:nvSpPr>
        <p:spPr bwMode="auto">
          <a:xfrm>
            <a:off x="1054100" y="2473325"/>
            <a:ext cx="7550150" cy="1601788"/>
          </a:xfrm>
          <a:custGeom>
            <a:avLst/>
            <a:gdLst/>
            <a:ahLst/>
            <a:cxnLst>
              <a:cxn ang="0">
                <a:pos x="0" y="1815"/>
              </a:cxn>
              <a:cxn ang="0">
                <a:pos x="1048" y="2494"/>
              </a:cxn>
              <a:cxn ang="0">
                <a:pos x="1785" y="2280"/>
              </a:cxn>
              <a:cxn ang="0">
                <a:pos x="2425" y="1867"/>
              </a:cxn>
              <a:cxn ang="0">
                <a:pos x="4591" y="515"/>
              </a:cxn>
              <a:cxn ang="0">
                <a:pos x="5985" y="105"/>
              </a:cxn>
              <a:cxn ang="0">
                <a:pos x="7350" y="0"/>
              </a:cxn>
            </a:cxnLst>
            <a:rect l="0" t="0" r="r" b="b"/>
            <a:pathLst>
              <a:path w="7350" h="2550">
                <a:moveTo>
                  <a:pt x="0" y="1815"/>
                </a:moveTo>
                <a:cubicBezTo>
                  <a:pt x="177" y="1928"/>
                  <a:pt x="751" y="2417"/>
                  <a:pt x="1048" y="2494"/>
                </a:cubicBezTo>
                <a:cubicBezTo>
                  <a:pt x="1333" y="2550"/>
                  <a:pt x="1556" y="2384"/>
                  <a:pt x="1785" y="2280"/>
                </a:cubicBezTo>
                <a:cubicBezTo>
                  <a:pt x="2014" y="2176"/>
                  <a:pt x="1951" y="2157"/>
                  <a:pt x="2425" y="1867"/>
                </a:cubicBezTo>
                <a:cubicBezTo>
                  <a:pt x="3087" y="1614"/>
                  <a:pt x="3767" y="795"/>
                  <a:pt x="4591" y="515"/>
                </a:cubicBezTo>
                <a:cubicBezTo>
                  <a:pt x="5184" y="221"/>
                  <a:pt x="5525" y="191"/>
                  <a:pt x="5985" y="105"/>
                </a:cubicBezTo>
                <a:cubicBezTo>
                  <a:pt x="6445" y="19"/>
                  <a:pt x="7066" y="22"/>
                  <a:pt x="7350" y="0"/>
                </a:cubicBezTo>
              </a:path>
            </a:pathLst>
          </a:custGeom>
          <a:noFill/>
          <a:ln w="38100" cap="flat">
            <a:solidFill>
              <a:srgbClr val="00FFF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7" grpId="0"/>
      <p:bldP spid="64518" grpId="0"/>
      <p:bldP spid="64519" grpId="0"/>
      <p:bldP spid="64520" grpId="0"/>
      <p:bldP spid="64521" grpId="0"/>
      <p:bldP spid="64522" grpId="0"/>
      <p:bldP spid="64523" grpId="0"/>
      <p:bldP spid="64524" grpId="0"/>
      <p:bldP spid="64525" grpId="0"/>
      <p:bldP spid="64526" grpId="0"/>
      <p:bldP spid="64527" grpId="0"/>
      <p:bldP spid="64528" grpId="0"/>
      <p:bldP spid="64529" grpId="0"/>
      <p:bldP spid="64530" grpId="0"/>
      <p:bldP spid="64531" grpId="0"/>
      <p:bldP spid="64532" grpId="0"/>
      <p:bldP spid="64534" grpId="0" animBg="1"/>
      <p:bldP spid="64535" grpId="0" animBg="1"/>
      <p:bldP spid="64536" grpId="0" animBg="1"/>
      <p:bldP spid="64537" grpId="0" animBg="1"/>
      <p:bldP spid="64538" grpId="0" animBg="1"/>
      <p:bldP spid="64539" grpId="0" animBg="1"/>
      <p:bldP spid="64540" grpId="0" animBg="1"/>
      <p:bldP spid="64541" grpId="0" animBg="1"/>
      <p:bldP spid="64542" grpId="0" animBg="1"/>
      <p:bldP spid="64543" grpId="0" animBg="1"/>
      <p:bldP spid="64544" grpId="0" animBg="1"/>
      <p:bldP spid="64545" grpId="0" animBg="1"/>
      <p:bldP spid="64546" grpId="0"/>
      <p:bldP spid="2256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524000" y="277813"/>
            <a:ext cx="706913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 rtl="1"/>
            <a:r>
              <a:rPr lang="ar-SA" sz="4400" b="1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مراحل رشد </a:t>
            </a:r>
            <a:r>
              <a:rPr lang="fa-IR" sz="4400" b="1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طرح و خدمات مالي</a:t>
            </a:r>
            <a:endParaRPr lang="en-US" sz="4400" b="1">
              <a:solidFill>
                <a:srgbClr val="2C0670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1196975" y="2473325"/>
            <a:ext cx="7550150" cy="1601788"/>
          </a:xfrm>
          <a:custGeom>
            <a:avLst/>
            <a:gdLst/>
            <a:ahLst/>
            <a:cxnLst>
              <a:cxn ang="0">
                <a:pos x="0" y="1815"/>
              </a:cxn>
              <a:cxn ang="0">
                <a:pos x="1048" y="2494"/>
              </a:cxn>
              <a:cxn ang="0">
                <a:pos x="1785" y="2280"/>
              </a:cxn>
              <a:cxn ang="0">
                <a:pos x="2425" y="1867"/>
              </a:cxn>
              <a:cxn ang="0">
                <a:pos x="4591" y="515"/>
              </a:cxn>
              <a:cxn ang="0">
                <a:pos x="5985" y="105"/>
              </a:cxn>
              <a:cxn ang="0">
                <a:pos x="7350" y="0"/>
              </a:cxn>
            </a:cxnLst>
            <a:rect l="0" t="0" r="r" b="b"/>
            <a:pathLst>
              <a:path w="7350" h="2550">
                <a:moveTo>
                  <a:pt x="0" y="1815"/>
                </a:moveTo>
                <a:cubicBezTo>
                  <a:pt x="177" y="1928"/>
                  <a:pt x="751" y="2417"/>
                  <a:pt x="1048" y="2494"/>
                </a:cubicBezTo>
                <a:cubicBezTo>
                  <a:pt x="1333" y="2550"/>
                  <a:pt x="1556" y="2384"/>
                  <a:pt x="1785" y="2280"/>
                </a:cubicBezTo>
                <a:cubicBezTo>
                  <a:pt x="2014" y="2176"/>
                  <a:pt x="1951" y="2157"/>
                  <a:pt x="2425" y="1867"/>
                </a:cubicBezTo>
                <a:cubicBezTo>
                  <a:pt x="3087" y="1614"/>
                  <a:pt x="3767" y="795"/>
                  <a:pt x="4591" y="515"/>
                </a:cubicBezTo>
                <a:cubicBezTo>
                  <a:pt x="5184" y="221"/>
                  <a:pt x="5525" y="191"/>
                  <a:pt x="5985" y="105"/>
                </a:cubicBezTo>
                <a:cubicBezTo>
                  <a:pt x="6445" y="19"/>
                  <a:pt x="7066" y="22"/>
                  <a:pt x="7350" y="0"/>
                </a:cubicBezTo>
              </a:path>
            </a:pathLst>
          </a:custGeom>
          <a:noFill/>
          <a:ln w="38100" cap="flat">
            <a:solidFill>
              <a:srgbClr val="00FFFF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748588" y="2008188"/>
            <a:ext cx="571500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Lotus" pitchFamily="2" charset="-78"/>
              </a:rPr>
              <a:t>بلوغ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451600" y="2152650"/>
            <a:ext cx="771525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Lotus" pitchFamily="2" charset="-78"/>
              </a:rPr>
              <a:t>گسترش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724400" y="2584450"/>
            <a:ext cx="571500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Lotus" pitchFamily="2" charset="-78"/>
              </a:rPr>
              <a:t>رشد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457575" y="2997200"/>
            <a:ext cx="682625" cy="56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Lotus" pitchFamily="2" charset="-78"/>
              </a:rPr>
              <a:t>معرفي به بازار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979613" y="3571875"/>
            <a:ext cx="569912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Lotus" pitchFamily="2" charset="-78"/>
              </a:rPr>
              <a:t>نمونه اوليه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036638" y="3160713"/>
            <a:ext cx="571500" cy="34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Lotus" pitchFamily="2" charset="-78"/>
              </a:rPr>
              <a:t>آغاز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8383588" y="3700463"/>
            <a:ext cx="57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/>
            <a:r>
              <a:rPr lang="ar-SA" sz="1400">
                <a:latin typeface="Lotus" pitchFamily="2" charset="-78"/>
                <a:ea typeface="Times New Roman" pitchFamily="18" charset="0"/>
                <a:cs typeface="Zar" pitchFamily="2" charset="-78"/>
              </a:rPr>
              <a:t>زمان</a:t>
            </a:r>
            <a:endParaRPr lang="ar-SA">
              <a:ea typeface="Times New Roman" pitchFamily="18" charset="0"/>
              <a:cs typeface="Zar" pitchFamily="2" charset="-78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7456488" y="4365625"/>
            <a:ext cx="1687512" cy="153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 بورس اوراق بهادار</a:t>
            </a:r>
            <a:endParaRPr lang="en-US" sz="1600">
              <a:solidFill>
                <a:srgbClr val="2C0670"/>
              </a:solidFill>
              <a:cs typeface="B Mitra" pitchFamily="2" charset="-78"/>
            </a:endParaRP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 تامين مالي دارايي محور</a:t>
            </a: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ضمانت صادرات</a:t>
            </a: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بازاريابي</a:t>
            </a: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كيفيت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5918200" y="4292600"/>
            <a:ext cx="1287463" cy="153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عرضه سهام در بازار اوليه</a:t>
            </a:r>
            <a:endParaRPr lang="en-US" sz="1600">
              <a:solidFill>
                <a:srgbClr val="2C0670"/>
              </a:solidFill>
              <a:cs typeface="B Mitra" pitchFamily="2" charset="-78"/>
            </a:endParaRP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 بانكهاي سرمايه</a:t>
            </a:r>
            <a:r>
              <a:rPr lang="fa-IR" sz="1600">
                <a:solidFill>
                  <a:srgbClr val="2C0670"/>
                </a:solidFill>
                <a:cs typeface="Times New Roman" pitchFamily="18" charset="0"/>
              </a:rPr>
              <a:t>‌</a:t>
            </a: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گذاري</a:t>
            </a: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خدمات سرمايه در گردش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4627563" y="4191000"/>
            <a:ext cx="1512887" cy="153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وام</a:t>
            </a: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ضمانتنامه</a:t>
            </a: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خدمات ساختمان‌و تجهيزات</a:t>
            </a:r>
            <a:endParaRPr lang="en-US" sz="1600">
              <a:solidFill>
                <a:srgbClr val="2C0670"/>
              </a:solidFill>
              <a:cs typeface="B Mitra" pitchFamily="2" charset="-78"/>
            </a:endParaRPr>
          </a:p>
          <a:p>
            <a:pPr indent="228600" eaLnBrk="0" hangingPunct="0">
              <a:tabLst>
                <a:tab pos="180975" algn="l"/>
              </a:tabLst>
            </a:pPr>
            <a:r>
              <a:rPr lang="en-US" sz="1600">
                <a:solidFill>
                  <a:srgbClr val="2C0670"/>
                </a:solidFill>
                <a:cs typeface="B Mitra" pitchFamily="2" charset="-78"/>
              </a:rPr>
              <a:t>Developer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276600" y="4191000"/>
            <a:ext cx="1366838" cy="153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سرمايه</a:t>
            </a:r>
            <a:r>
              <a:rPr lang="fa-IR" sz="1600">
                <a:solidFill>
                  <a:srgbClr val="2C0670"/>
                </a:solidFill>
                <a:cs typeface="Times New Roman" pitchFamily="18" charset="0"/>
              </a:rPr>
              <a:t>‌</a:t>
            </a: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گذاري </a:t>
            </a: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ريسك پذير </a:t>
            </a:r>
            <a:endParaRPr lang="en-US" sz="1600">
              <a:solidFill>
                <a:srgbClr val="2C0670"/>
              </a:solidFill>
              <a:cs typeface="B Mitra" pitchFamily="2" charset="-78"/>
            </a:endParaRP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سرمايه</a:t>
            </a:r>
            <a:r>
              <a:rPr lang="fa-IR" sz="1600">
                <a:solidFill>
                  <a:srgbClr val="2C0670"/>
                </a:solidFill>
                <a:cs typeface="Times New Roman" pitchFamily="18" charset="0"/>
              </a:rPr>
              <a:t>‌</a:t>
            </a: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گذاري</a:t>
            </a: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مشاركت</a:t>
            </a: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فضا و ساختمان</a:t>
            </a: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1979613" y="4292600"/>
            <a:ext cx="1368425" cy="153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 پول ريسك</a:t>
            </a:r>
            <a:r>
              <a:rPr lang="fa-IR" sz="1600">
                <a:solidFill>
                  <a:srgbClr val="2C0670"/>
                </a:solidFill>
                <a:cs typeface="Times New Roman" pitchFamily="18" charset="0"/>
              </a:rPr>
              <a:t>‌</a:t>
            </a: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پذير</a:t>
            </a:r>
            <a:endParaRPr lang="en-US" sz="1600">
              <a:solidFill>
                <a:srgbClr val="2C0670"/>
              </a:solidFill>
              <a:cs typeface="B Mitra" pitchFamily="2" charset="-78"/>
            </a:endParaRP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اعتبار پژوهشي            و نوآوري</a:t>
            </a: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خدمات تجهيرات</a:t>
            </a:r>
            <a:endParaRPr lang="en-US" sz="1600">
              <a:solidFill>
                <a:srgbClr val="2C0670"/>
              </a:solidFill>
              <a:cs typeface="B Mitra" pitchFamily="2" charset="-78"/>
            </a:endParaRPr>
          </a:p>
          <a:p>
            <a:pPr indent="228600" eaLnBrk="0" hangingPunct="0">
              <a:tabLst>
                <a:tab pos="180975" algn="l"/>
              </a:tabLst>
            </a:pPr>
            <a:endParaRPr lang="fa-IR" sz="1600">
              <a:solidFill>
                <a:srgbClr val="2C0670"/>
              </a:solidFill>
              <a:cs typeface="B Mitra" pitchFamily="2" charset="-78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1116013" y="4221163"/>
            <a:ext cx="947737" cy="1535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اعتبار خود</a:t>
            </a:r>
            <a:endParaRPr lang="en-US" sz="1600">
              <a:solidFill>
                <a:srgbClr val="2C0670"/>
              </a:solidFill>
              <a:cs typeface="B Mitra" pitchFamily="2" charset="-78"/>
            </a:endParaRP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 بودجه اعتبار پژوهشي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61938" y="4267200"/>
            <a:ext cx="942975" cy="153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28600" eaLnBrk="0" hangingPunct="0">
              <a:tabLst>
                <a:tab pos="180975" algn="l"/>
              </a:tabLst>
            </a:pPr>
            <a:r>
              <a:rPr lang="fa-IR" sz="1600">
                <a:solidFill>
                  <a:srgbClr val="2C0670"/>
                </a:solidFill>
                <a:cs typeface="B Mitra" pitchFamily="2" charset="-78"/>
              </a:rPr>
              <a:t>خدمات مالي</a:t>
            </a: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7956550" y="3594100"/>
            <a:ext cx="1143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spcBef>
                <a:spcPct val="20000"/>
              </a:spcBef>
            </a:pPr>
            <a:endParaRPr lang="en-US" sz="2800">
              <a:solidFill>
                <a:srgbClr val="2C0670"/>
              </a:solidFill>
              <a:cs typeface="B Mitra" pitchFamily="2" charset="-78"/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1173163" y="1860550"/>
            <a:ext cx="0" cy="233045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>
            <a:off x="9099550" y="1860550"/>
            <a:ext cx="0" cy="1733550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1173163" y="3594100"/>
            <a:ext cx="6783387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>
            <a:off x="1173163" y="4191000"/>
            <a:ext cx="792638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7192963" y="4191000"/>
            <a:ext cx="0" cy="15351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5921375" y="4191000"/>
            <a:ext cx="0" cy="15351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4678363" y="4191000"/>
            <a:ext cx="0" cy="15351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3306763" y="4191000"/>
            <a:ext cx="0" cy="15351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2068513" y="4191000"/>
            <a:ext cx="0" cy="15351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8" name="Line 28"/>
          <p:cNvSpPr>
            <a:spLocks noChangeShapeType="1"/>
          </p:cNvSpPr>
          <p:nvPr/>
        </p:nvSpPr>
        <p:spPr bwMode="auto">
          <a:xfrm>
            <a:off x="1173163" y="4191000"/>
            <a:ext cx="0" cy="1535113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>
            <a:off x="7956550" y="1860550"/>
            <a:ext cx="1143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7956550" y="3594100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679450" y="1700213"/>
            <a:ext cx="546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/>
            <a:r>
              <a:rPr lang="ar-SA">
                <a:cs typeface="B Mitra" pitchFamily="2" charset="-78"/>
              </a:rPr>
              <a:t>بازده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/>
      <p:bldP spid="46085" grpId="0"/>
      <p:bldP spid="46086" grpId="0"/>
      <p:bldP spid="46087" grpId="0"/>
      <p:bldP spid="46088" grpId="0"/>
      <p:bldP spid="46089" grpId="0"/>
      <p:bldP spid="46090" grpId="0"/>
      <p:bldP spid="46091" grpId="0"/>
      <p:bldP spid="46092" grpId="0"/>
      <p:bldP spid="46093" grpId="0"/>
      <p:bldP spid="46094" grpId="0"/>
      <p:bldP spid="46095" grpId="0"/>
      <p:bldP spid="46096" grpId="0"/>
      <p:bldP spid="46097" grpId="0"/>
      <p:bldP spid="46098" grpId="0"/>
      <p:bldP spid="46099" grpId="0" animBg="1"/>
      <p:bldP spid="46100" grpId="0" animBg="1"/>
      <p:bldP spid="46101" grpId="0" animBg="1"/>
      <p:bldP spid="46102" grpId="0" animBg="1"/>
      <p:bldP spid="46103" grpId="0" animBg="1"/>
      <p:bldP spid="46104" grpId="0" animBg="1"/>
      <p:bldP spid="46105" grpId="0" animBg="1"/>
      <p:bldP spid="46106" grpId="0" animBg="1"/>
      <p:bldP spid="46107" grpId="0" animBg="1"/>
      <p:bldP spid="46108" grpId="0" animBg="1"/>
      <p:bldP spid="46109" grpId="0" animBg="1"/>
      <p:bldP spid="46110" grpId="0" animBg="1"/>
      <p:bldP spid="461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/>
              <a:t>ايده                                                                                                 </a:t>
            </a:r>
            <a:r>
              <a:rPr lang="en-US" sz="4000"/>
              <a:t>Gestation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كارآفرين در اين مرحله داراي يك ايده است كه بازار بالقوه خوبي نيز دارد ولي از نظر كارشناسي در فضاي كسب و كار محدود مي‌باشد و منابع براي تجاري كردن آن در دسترس نيست.</a:t>
            </a:r>
          </a:p>
          <a:p>
            <a:pPr>
              <a:buFontTx/>
              <a:buNone/>
            </a:pPr>
            <a:r>
              <a:rPr lang="fa-IR"/>
              <a:t>سازمان: ذهني</a:t>
            </a:r>
          </a:p>
          <a:p>
            <a:pPr>
              <a:buFontTx/>
              <a:buNone/>
            </a:pPr>
            <a:r>
              <a:rPr lang="fa-IR"/>
              <a:t>مديريت: كارآفريني</a:t>
            </a:r>
          </a:p>
          <a:p>
            <a:pPr>
              <a:buFontTx/>
              <a:buNone/>
            </a:pPr>
            <a:r>
              <a:rPr lang="fa-IR"/>
              <a:t>فناوري: ايده</a:t>
            </a:r>
          </a:p>
          <a:p>
            <a:pPr>
              <a:buFontTx/>
              <a:buNone/>
            </a:pPr>
            <a:r>
              <a:rPr lang="fa-IR"/>
              <a:t>تامين مالي: قبل از سرمايه‌گذاري اوليه- هزينه‌هاي پژوهش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1412875"/>
            <a:ext cx="8748712" cy="3095625"/>
          </a:xfrm>
        </p:spPr>
        <p:txBody>
          <a:bodyPr/>
          <a:lstStyle/>
          <a:p>
            <a:r>
              <a:rPr lang="fa-IR" sz="5900">
                <a:cs typeface="B Mitra" pitchFamily="2" charset="-78"/>
              </a:rPr>
              <a:t>نظام تامین مالی پروﮊه های فناورانه و کارآفرینی</a:t>
            </a:r>
            <a:br>
              <a:rPr lang="fa-IR" sz="5900">
                <a:cs typeface="B Mitra" pitchFamily="2" charset="-78"/>
              </a:rPr>
            </a:br>
            <a:endParaRPr lang="en-US" sz="4200">
              <a:cs typeface="B Mitra" pitchFamily="2" charset="-7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648" y="4149080"/>
            <a:ext cx="7127875" cy="19494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a-IR" dirty="0">
                <a:cs typeface="B Jadid" pitchFamily="2" charset="-78"/>
              </a:rPr>
              <a:t>روح اله </a:t>
            </a:r>
            <a:r>
              <a:rPr lang="fa-IR" dirty="0" err="1">
                <a:cs typeface="B Jadid" pitchFamily="2" charset="-78"/>
              </a:rPr>
              <a:t>ابوجعفری</a:t>
            </a:r>
            <a:endParaRPr lang="fa-IR" dirty="0">
              <a:cs typeface="B Jadid" pitchFamily="2" charset="-78"/>
            </a:endParaRPr>
          </a:p>
          <a:p>
            <a:pPr marL="0" indent="0" algn="ctr">
              <a:buFontTx/>
              <a:buNone/>
            </a:pPr>
            <a:r>
              <a:rPr lang="fa-IR" dirty="0" smtClean="0">
                <a:cs typeface="B Jadid" pitchFamily="2" charset="-78"/>
              </a:rPr>
              <a:t>دبیر گروه پژوهشی اقتصاد دانش بنیان</a:t>
            </a:r>
          </a:p>
          <a:p>
            <a:pPr marL="0" indent="0" algn="ctr">
              <a:buFontTx/>
              <a:buNone/>
            </a:pPr>
            <a:r>
              <a:rPr lang="fa-IR" dirty="0" smtClean="0">
                <a:cs typeface="B Jadid" pitchFamily="2" charset="-78"/>
              </a:rPr>
              <a:t>پژوهشکده مطالعات فناوری</a:t>
            </a:r>
            <a:endParaRPr lang="fa-IR" dirty="0">
              <a:cs typeface="B Jadid" pitchFamily="2" charset="-78"/>
            </a:endParaRPr>
          </a:p>
          <a:p>
            <a:pPr marL="0" indent="0" algn="ctr">
              <a:buFontTx/>
              <a:buNone/>
            </a:pPr>
            <a:r>
              <a:rPr lang="fa-IR" dirty="0" smtClean="0">
                <a:cs typeface="B Jadid" pitchFamily="2" charset="-78"/>
              </a:rPr>
              <a:t>ریاست </a:t>
            </a:r>
            <a:r>
              <a:rPr lang="fa-IR" dirty="0">
                <a:cs typeface="B Jadid" pitchFamily="2" charset="-78"/>
              </a:rPr>
              <a:t>جمهوری</a:t>
            </a:r>
          </a:p>
          <a:p>
            <a:pPr marL="0" indent="0" algn="ctr">
              <a:buFontTx/>
              <a:buNone/>
            </a:pPr>
            <a:endParaRPr lang="en-US" dirty="0">
              <a:cs typeface="B Jadid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/>
              <a:t>آغاز                                                                                           </a:t>
            </a:r>
            <a:r>
              <a:rPr lang="en-US" sz="4000"/>
              <a:t>Inception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هيچ درآمدي از محصول موجود نيست و هزينه‌هايي نيز بايد صورت گيرد، تيم كاري در اين مرحله ناقص مي‌باشد. در اين مرحله طرح تجاري وجود دارد و در آغاز شروع تكامل محصول هستيم.</a:t>
            </a:r>
          </a:p>
          <a:p>
            <a:pPr>
              <a:buFontTx/>
              <a:buNone/>
            </a:pPr>
            <a:r>
              <a:rPr lang="fa-IR"/>
              <a:t>سازمان: غيررسمي</a:t>
            </a:r>
          </a:p>
          <a:p>
            <a:pPr>
              <a:buFontTx/>
              <a:buNone/>
            </a:pPr>
            <a:r>
              <a:rPr lang="fa-IR"/>
              <a:t>مديريت: كارآفريني</a:t>
            </a:r>
          </a:p>
          <a:p>
            <a:pPr>
              <a:buFontTx/>
              <a:buNone/>
            </a:pPr>
            <a:r>
              <a:rPr lang="fa-IR"/>
              <a:t>فناوري: مفهوم</a:t>
            </a:r>
          </a:p>
          <a:p>
            <a:pPr>
              <a:buFontTx/>
              <a:buNone/>
            </a:pPr>
            <a:r>
              <a:rPr lang="fa-IR"/>
              <a:t>تامين مالي: سرمايه‌گذاري اوليه- هزينه پژوهش و نوآوري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/>
              <a:t>مرحله توليد نمونه اوليه                                                                      </a:t>
            </a:r>
            <a:r>
              <a:rPr lang="en-US" sz="4000"/>
              <a:t>Pilot Stage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ادامه توسعه محصول، تحمل هزينه قابل توجه و در عين حال هيچ درآمدي از محصول حاصل نخواهد شد.</a:t>
            </a:r>
          </a:p>
          <a:p>
            <a:pPr>
              <a:buFontTx/>
              <a:buNone/>
            </a:pPr>
            <a:r>
              <a:rPr lang="fa-IR"/>
              <a:t>سازمان: غيررسمي</a:t>
            </a:r>
          </a:p>
          <a:p>
            <a:pPr>
              <a:buFontTx/>
              <a:buNone/>
            </a:pPr>
            <a:r>
              <a:rPr lang="fa-IR"/>
              <a:t>مديريت: كارآفريني</a:t>
            </a:r>
          </a:p>
          <a:p>
            <a:pPr>
              <a:buFontTx/>
              <a:buNone/>
            </a:pPr>
            <a:r>
              <a:rPr lang="fa-IR"/>
              <a:t>فناوري: نمونه اوليه</a:t>
            </a:r>
          </a:p>
          <a:p>
            <a:pPr>
              <a:buFontTx/>
              <a:buNone/>
            </a:pPr>
            <a:r>
              <a:rPr lang="fa-IR"/>
              <a:t>تامين مالي: سرمايه‌گذاري اوليه- هزينه نمونه‌سازي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/>
              <a:t>معرفي كالا به بازار                                                                                       </a:t>
            </a:r>
            <a:r>
              <a:rPr lang="en-US" sz="4000"/>
              <a:t>Roll Out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درآمدهاي محدود از محصول، تكنولوژي ثابت شده كه به بازار عرضه مي‌شود.</a:t>
            </a:r>
          </a:p>
          <a:p>
            <a:pPr>
              <a:buFontTx/>
              <a:buNone/>
            </a:pPr>
            <a:r>
              <a:rPr lang="fa-IR"/>
              <a:t>سازمان: ساده</a:t>
            </a:r>
          </a:p>
          <a:p>
            <a:pPr>
              <a:buFontTx/>
              <a:buNone/>
            </a:pPr>
            <a:r>
              <a:rPr lang="fa-IR"/>
              <a:t>مديريت: كارآفريني</a:t>
            </a:r>
          </a:p>
          <a:p>
            <a:pPr>
              <a:buFontTx/>
              <a:buNone/>
            </a:pPr>
            <a:r>
              <a:rPr lang="fa-IR"/>
              <a:t>فناوري: اثبات شده</a:t>
            </a:r>
          </a:p>
          <a:p>
            <a:pPr>
              <a:buFontTx/>
              <a:buNone/>
            </a:pPr>
            <a:r>
              <a:rPr lang="fa-IR"/>
              <a:t>تامين مالي: سرمايه‌گذاري اوليه (تجاري‌سازي)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/>
              <a:t>رشد</a:t>
            </a:r>
            <a:r>
              <a:rPr lang="en-US" sz="4000"/>
              <a:t> </a:t>
            </a:r>
            <a:br>
              <a:rPr lang="en-US" sz="4000"/>
            </a:br>
            <a:r>
              <a:rPr lang="en-US" sz="4000"/>
              <a:t> Growth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شركت مشغول توسعه خط توليد خويش است و بيشتر بر محصول اصلي خويش تاكيد دارد و مديريت انتقال از سازمان غير رسمي به رسمي را بر عهده دارد.</a:t>
            </a:r>
          </a:p>
          <a:p>
            <a:pPr>
              <a:buFontTx/>
              <a:buNone/>
            </a:pPr>
            <a:r>
              <a:rPr lang="fa-IR"/>
              <a:t>سازمان: متمركز</a:t>
            </a:r>
          </a:p>
          <a:p>
            <a:pPr>
              <a:buFontTx/>
              <a:buNone/>
            </a:pPr>
            <a:r>
              <a:rPr lang="fa-IR"/>
              <a:t>مديريت: تركيبي از رسمي و غيررسمي</a:t>
            </a:r>
          </a:p>
          <a:p>
            <a:pPr>
              <a:buFontTx/>
              <a:buNone/>
            </a:pPr>
            <a:r>
              <a:rPr lang="fa-IR"/>
              <a:t>فناوري: توسعه‌يافته و متمركز</a:t>
            </a:r>
          </a:p>
          <a:p>
            <a:pPr>
              <a:buFontTx/>
              <a:buNone/>
            </a:pPr>
            <a:r>
              <a:rPr lang="fa-IR"/>
              <a:t>تامين مالي: سرمايه‌گذاري ثانويه(رشد)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/>
              <a:t>گسترش</a:t>
            </a:r>
            <a:r>
              <a:rPr lang="en-US" sz="4000"/>
              <a:t> </a:t>
            </a:r>
            <a:r>
              <a:rPr lang="fa-IR" sz="4000"/>
              <a:t/>
            </a:r>
            <a:br>
              <a:rPr lang="fa-IR" sz="4000"/>
            </a:br>
            <a:r>
              <a:rPr lang="fa-IR" sz="4000"/>
              <a:t> </a:t>
            </a:r>
            <a:r>
              <a:rPr lang="en-US" sz="4000"/>
              <a:t>Expansion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شركت به مرحله درآمدزايي مي‌رسد و توليد خود را توسعه داده و وارد مرحله‌هاي جديد مي‌شود</a:t>
            </a:r>
            <a:r>
              <a:rPr lang="en-US"/>
              <a:t> .</a:t>
            </a:r>
          </a:p>
          <a:p>
            <a:pPr>
              <a:buFontTx/>
              <a:buNone/>
            </a:pPr>
            <a:r>
              <a:rPr lang="fa-IR"/>
              <a:t>سازمان: غيرمتمركز</a:t>
            </a:r>
          </a:p>
          <a:p>
            <a:pPr>
              <a:buFontTx/>
              <a:buNone/>
            </a:pPr>
            <a:r>
              <a:rPr lang="fa-IR"/>
              <a:t>مديريت: حرفه‌اي</a:t>
            </a:r>
          </a:p>
          <a:p>
            <a:pPr>
              <a:buFontTx/>
              <a:buNone/>
            </a:pPr>
            <a:r>
              <a:rPr lang="fa-IR"/>
              <a:t>فناوري: متنوع</a:t>
            </a:r>
          </a:p>
          <a:p>
            <a:pPr>
              <a:buFontTx/>
              <a:buNone/>
            </a:pPr>
            <a:r>
              <a:rPr lang="fa-IR"/>
              <a:t>تامين مالي: سرمايه‌گذاري ثانويه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/>
              <a:t>بلوغ</a:t>
            </a:r>
            <a:br>
              <a:rPr lang="fa-IR" sz="4000"/>
            </a:br>
            <a:r>
              <a:rPr lang="en-US" sz="4000"/>
              <a:t> Maturity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شركت در بازار به شهرت مي‌رسد و نياز به نوآوري دارد تا به طور مستمر رقابتي باقي بماند</a:t>
            </a:r>
            <a:r>
              <a:rPr lang="en-US"/>
              <a:t> .</a:t>
            </a:r>
          </a:p>
          <a:p>
            <a:pPr>
              <a:buFontTx/>
              <a:buNone/>
            </a:pPr>
            <a:r>
              <a:rPr lang="fa-IR"/>
              <a:t>سازمان: غيرمتمركز</a:t>
            </a:r>
          </a:p>
          <a:p>
            <a:pPr>
              <a:buFontTx/>
              <a:buNone/>
            </a:pPr>
            <a:r>
              <a:rPr lang="fa-IR"/>
              <a:t>مديريت: حرفه‌اي</a:t>
            </a:r>
          </a:p>
          <a:p>
            <a:pPr>
              <a:buFontTx/>
              <a:buNone/>
            </a:pPr>
            <a:r>
              <a:rPr lang="fa-IR"/>
              <a:t>فناوري: يكپارچه</a:t>
            </a:r>
          </a:p>
          <a:p>
            <a:pPr>
              <a:buFontTx/>
              <a:buNone/>
            </a:pPr>
            <a:r>
              <a:rPr lang="fa-IR"/>
              <a:t>تامين مالي: دارايي محور</a:t>
            </a:r>
          </a:p>
          <a:p>
            <a:pPr>
              <a:buFontTx/>
              <a:buNone/>
            </a:pPr>
            <a:endParaRPr lang="fa-IR"/>
          </a:p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099A051E-D895-412F-9CE5-5B285E29D8E1}" type="slidenum">
              <a:rPr lang="ar-SA" smtClean="0"/>
              <a:pPr/>
              <a:t>26</a:t>
            </a:fld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548678"/>
          <a:ext cx="8280920" cy="597666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035115"/>
                <a:gridCol w="1035115"/>
                <a:gridCol w="1035115"/>
                <a:gridCol w="1035115"/>
                <a:gridCol w="1035115"/>
                <a:gridCol w="1035115"/>
                <a:gridCol w="1035115"/>
                <a:gridCol w="1035115"/>
              </a:tblGrid>
              <a:tr h="745613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ايده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آغاز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نمونه اوليه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معرفي به بازار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رشد 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توسعه 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بلوغ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90894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شکل سازمان</a:t>
                      </a:r>
                      <a:endParaRPr lang="fa-IR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ذهني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غيررسمي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/>
                        <a:t>غيررسمي</a:t>
                      </a:r>
                    </a:p>
                    <a:p>
                      <a:pPr algn="ctr" rtl="1"/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ساده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متمرکز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غير متمرکز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/>
                        <a:t>غير متمرکز</a:t>
                      </a:r>
                    </a:p>
                    <a:p>
                      <a:pPr algn="ctr" rtl="1"/>
                      <a:endParaRPr lang="fa-IR" sz="1600" b="1" dirty="0"/>
                    </a:p>
                  </a:txBody>
                  <a:tcPr/>
                </a:tc>
              </a:tr>
              <a:tr h="625094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نحوه</a:t>
                      </a:r>
                      <a:r>
                        <a:rPr lang="fa-IR" b="1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اداره</a:t>
                      </a:r>
                      <a:endParaRPr lang="fa-IR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توانايي معرفي 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کارآفريني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کارآفريني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 smtClean="0"/>
                        <a:t>کارآفريني</a:t>
                      </a:r>
                    </a:p>
                    <a:p>
                      <a:pPr algn="ctr" rtl="1"/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رسمي و نيمه رسمي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حرفه‌اي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حرفه‌اي</a:t>
                      </a:r>
                      <a:endParaRPr lang="fa-IR" sz="1600" b="1" dirty="0"/>
                    </a:p>
                  </a:txBody>
                  <a:tcPr/>
                </a:tc>
              </a:tr>
              <a:tr h="625094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فناوري</a:t>
                      </a:r>
                      <a:endParaRPr lang="fa-IR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ايده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مفهوم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نمونه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اثبات شده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توسعه يافته و متمرکز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متنوع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يکپارچه</a:t>
                      </a:r>
                      <a:endParaRPr lang="fa-IR" sz="1600" b="1" dirty="0"/>
                    </a:p>
                  </a:txBody>
                  <a:tcPr/>
                </a:tc>
              </a:tr>
              <a:tr h="888292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نياز</a:t>
                      </a:r>
                      <a:r>
                        <a:rPr lang="fa-IR" b="1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مالي</a:t>
                      </a:r>
                      <a:endParaRPr lang="fa-IR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هزينه‌هاي پژوهش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هزينه پژوهش و نوآوري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هزينه نمونه‌سازي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تجاري</a:t>
                      </a:r>
                    </a:p>
                    <a:p>
                      <a:pPr algn="ctr" rtl="1"/>
                      <a:r>
                        <a:rPr lang="fa-IR" sz="1600" b="1" dirty="0" smtClean="0"/>
                        <a:t>سازي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سرمايه</a:t>
                      </a:r>
                      <a:r>
                        <a:rPr lang="fa-IR" sz="1600" b="1" baseline="0" dirty="0" smtClean="0"/>
                        <a:t> ثابت و درگردش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سرمايه</a:t>
                      </a:r>
                      <a:r>
                        <a:rPr lang="fa-IR" sz="1600" b="1" baseline="0" dirty="0" smtClean="0"/>
                        <a:t> </a:t>
                      </a:r>
                      <a:r>
                        <a:rPr lang="fa-IR" sz="1600" b="1" dirty="0" smtClean="0"/>
                        <a:t>توسعه و درگردش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سرمايه توسعه و درگردش</a:t>
                      </a:r>
                      <a:endParaRPr lang="fa-IR" sz="1600" b="1" dirty="0"/>
                    </a:p>
                  </a:txBody>
                  <a:tcPr/>
                </a:tc>
              </a:tr>
              <a:tr h="888292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منبع اصلي تامين مالي</a:t>
                      </a:r>
                      <a:endParaRPr lang="fa-IR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C00000"/>
                          </a:solidFill>
                        </a:rPr>
                        <a:t>شخصي</a:t>
                      </a:r>
                      <a:endParaRPr lang="fa-I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VC</a:t>
                      </a:r>
                      <a:endParaRPr lang="fa-I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VC</a:t>
                      </a:r>
                      <a:endParaRPr lang="fa-I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solidFill>
                            <a:srgbClr val="C00000"/>
                          </a:solidFill>
                        </a:rPr>
                        <a:t>VC</a:t>
                      </a:r>
                      <a:r>
                        <a:rPr lang="fa-IR" sz="1600" b="1" dirty="0" smtClean="0">
                          <a:solidFill>
                            <a:srgbClr val="C00000"/>
                          </a:solidFill>
                        </a:rPr>
                        <a:t> و سرمايه گذاري</a:t>
                      </a:r>
                      <a:endParaRPr lang="fa-I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C00000"/>
                          </a:solidFill>
                        </a:rPr>
                        <a:t>بانک </a:t>
                      </a:r>
                      <a:endParaRPr lang="fa-I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C00000"/>
                          </a:solidFill>
                        </a:rPr>
                        <a:t>بانک</a:t>
                      </a:r>
                      <a:endParaRPr lang="fa-I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C00000"/>
                          </a:solidFill>
                        </a:rPr>
                        <a:t>بورس و بانک</a:t>
                      </a:r>
                      <a:endParaRPr lang="fa-I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25094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نوع</a:t>
                      </a:r>
                      <a:r>
                        <a:rPr lang="fa-IR" b="1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ريسک</a:t>
                      </a:r>
                      <a:endParaRPr lang="fa-IR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فني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فني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فني- مالي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مالي-</a:t>
                      </a:r>
                      <a:r>
                        <a:rPr lang="fa-IR" sz="1600" b="1" baseline="0" dirty="0" smtClean="0"/>
                        <a:t> تجاري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مالي-</a:t>
                      </a:r>
                      <a:r>
                        <a:rPr lang="fa-IR" sz="1600" b="1" baseline="0" dirty="0" smtClean="0"/>
                        <a:t> تجاري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مالي-</a:t>
                      </a:r>
                      <a:r>
                        <a:rPr lang="fa-IR" sz="1600" b="1" baseline="0" dirty="0" smtClean="0"/>
                        <a:t> تجاري</a:t>
                      </a:r>
                      <a:endParaRPr lang="fa-I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/>
                        <a:t>مالي-</a:t>
                      </a:r>
                      <a:r>
                        <a:rPr lang="fa-IR" sz="1600" b="1" baseline="0" dirty="0" smtClean="0"/>
                        <a:t> تجاري</a:t>
                      </a:r>
                      <a:endParaRPr lang="fa-IR" sz="1600" b="1" dirty="0"/>
                    </a:p>
                  </a:txBody>
                  <a:tcPr/>
                </a:tc>
              </a:tr>
              <a:tr h="888292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ساير</a:t>
                      </a:r>
                      <a:r>
                        <a:rPr lang="fa-IR" b="1" baseline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 نيازها</a:t>
                      </a:r>
                      <a:endParaRPr lang="fa-IR" b="1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C00000"/>
                          </a:solidFill>
                        </a:rPr>
                        <a:t>مشاور فني</a:t>
                      </a:r>
                      <a:endParaRPr lang="fa-I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C00000"/>
                          </a:solidFill>
                        </a:rPr>
                        <a:t>مشاوره و ثبت ايده</a:t>
                      </a:r>
                      <a:endParaRPr lang="fa-I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C00000"/>
                          </a:solidFill>
                        </a:rPr>
                        <a:t>مشاوره و استاندارد</a:t>
                      </a:r>
                      <a:endParaRPr lang="fa-I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C00000"/>
                          </a:solidFill>
                        </a:rPr>
                        <a:t>مشاور کسب و کاربازاريابي</a:t>
                      </a:r>
                      <a:endParaRPr lang="fa-I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C00000"/>
                          </a:solidFill>
                        </a:rPr>
                        <a:t>مشاور اقتصادي</a:t>
                      </a:r>
                      <a:endParaRPr lang="fa-I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C00000"/>
                          </a:solidFill>
                        </a:rPr>
                        <a:t>مشاور</a:t>
                      </a: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 rtl="1"/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</a:rPr>
                        <a:t>حرفه اي</a:t>
                      </a:r>
                      <a:endParaRPr lang="fa-I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solidFill>
                            <a:srgbClr val="C00000"/>
                          </a:solidFill>
                        </a:rPr>
                        <a:t>مشاور</a:t>
                      </a:r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 rtl="1"/>
                      <a:r>
                        <a:rPr lang="fa-IR" sz="1600" b="1" baseline="0" dirty="0" smtClean="0">
                          <a:solidFill>
                            <a:srgbClr val="C00000"/>
                          </a:solidFill>
                        </a:rPr>
                        <a:t>حرفه اي</a:t>
                      </a:r>
                      <a:endParaRPr lang="fa-IR" sz="16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975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ساختار تامین مالی طرح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77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گردش مالی در کسب و کار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48" y="1453507"/>
            <a:ext cx="6027315" cy="5404493"/>
          </a:xfrm>
        </p:spPr>
      </p:pic>
    </p:spTree>
    <p:extLst>
      <p:ext uri="{BB962C8B-B14F-4D97-AF65-F5344CB8AC3E}">
        <p14:creationId xmlns:p14="http://schemas.microsoft.com/office/powerpoint/2010/main" val="31528534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شکاف تامین مالی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1658938"/>
            <a:ext cx="6680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87162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 txBox="1">
            <a:spLocks noGrp="1"/>
          </p:cNvSpPr>
          <p:nvPr/>
        </p:nvSpPr>
        <p:spPr bwMode="auto">
          <a:xfrm>
            <a:off x="7835900" y="638175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1FA4683-69C3-4E36-8F27-3F4CD9F89E0A}" type="slidenum">
              <a:rPr lang="ar-SA" sz="1400">
                <a:cs typeface="B Yagut" pitchFamily="2" charset="-78"/>
              </a:rPr>
              <a:pPr algn="r"/>
              <a:t>3</a:t>
            </a:fld>
            <a:endParaRPr lang="en-US" sz="1400">
              <a:cs typeface="B Yagut" pitchFamily="2" charset="-78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fa-IR" dirty="0">
                <a:latin typeface="+mj-lt"/>
                <a:ea typeface="+mj-ea"/>
                <a:cs typeface="B Mitra" pitchFamily="2" charset="-78"/>
              </a:rPr>
              <a:t>فهرست مطالب</a:t>
            </a:r>
            <a:endParaRPr lang="en-US" dirty="0"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492375"/>
            <a:ext cx="8002588" cy="2592388"/>
          </a:xfrm>
        </p:spPr>
        <p:txBody>
          <a:bodyPr/>
          <a:lstStyle/>
          <a:p>
            <a:r>
              <a:rPr lang="fa-IR" dirty="0">
                <a:cs typeface="B Lotus" pitchFamily="2" charset="-78"/>
              </a:rPr>
              <a:t>انواع </a:t>
            </a:r>
            <a:r>
              <a:rPr lang="fa-IR" dirty="0" err="1">
                <a:cs typeface="B Lotus" pitchFamily="2" charset="-78"/>
              </a:rPr>
              <a:t>نظامهاي</a:t>
            </a:r>
            <a:r>
              <a:rPr lang="fa-IR" dirty="0">
                <a:cs typeface="B Lotus" pitchFamily="2" charset="-78"/>
              </a:rPr>
              <a:t> </a:t>
            </a:r>
            <a:r>
              <a:rPr lang="fa-IR" dirty="0" err="1">
                <a:cs typeface="B Lotus" pitchFamily="2" charset="-78"/>
              </a:rPr>
              <a:t>مالي</a:t>
            </a:r>
            <a:endParaRPr lang="fa-IR" dirty="0">
              <a:cs typeface="B Lotus" pitchFamily="2" charset="-78"/>
            </a:endParaRPr>
          </a:p>
          <a:p>
            <a:r>
              <a:rPr lang="fa-IR" dirty="0" err="1">
                <a:cs typeface="B Lotus" pitchFamily="2" charset="-78"/>
              </a:rPr>
              <a:t>ويژگيهاي</a:t>
            </a:r>
            <a:r>
              <a:rPr lang="fa-IR" dirty="0">
                <a:cs typeface="B Lotus" pitchFamily="2" charset="-78"/>
              </a:rPr>
              <a:t> </a:t>
            </a:r>
            <a:r>
              <a:rPr lang="fa-IR" dirty="0" err="1">
                <a:cs typeface="B Lotus" pitchFamily="2" charset="-78"/>
              </a:rPr>
              <a:t>تامين</a:t>
            </a:r>
            <a:r>
              <a:rPr lang="fa-IR" dirty="0">
                <a:cs typeface="B Lotus" pitchFamily="2" charset="-78"/>
              </a:rPr>
              <a:t> </a:t>
            </a:r>
            <a:r>
              <a:rPr lang="fa-IR" dirty="0" err="1">
                <a:cs typeface="B Lotus" pitchFamily="2" charset="-78"/>
              </a:rPr>
              <a:t>مالي</a:t>
            </a:r>
            <a:r>
              <a:rPr lang="fa-IR" dirty="0">
                <a:cs typeface="B Lotus" pitchFamily="2" charset="-78"/>
              </a:rPr>
              <a:t> </a:t>
            </a:r>
            <a:r>
              <a:rPr lang="fa-IR" dirty="0" err="1">
                <a:cs typeface="B Lotus" pitchFamily="2" charset="-78"/>
              </a:rPr>
              <a:t>يك</a:t>
            </a:r>
            <a:r>
              <a:rPr lang="fa-IR" dirty="0">
                <a:cs typeface="B Lotus" pitchFamily="2" charset="-78"/>
              </a:rPr>
              <a:t> طرح از مرحله </a:t>
            </a:r>
            <a:r>
              <a:rPr lang="fa-IR" dirty="0" err="1">
                <a:cs typeface="B Lotus" pitchFamily="2" charset="-78"/>
              </a:rPr>
              <a:t>ايده</a:t>
            </a:r>
            <a:r>
              <a:rPr lang="fa-IR" dirty="0">
                <a:cs typeface="B Lotus" pitchFamily="2" charset="-78"/>
              </a:rPr>
              <a:t> تا </a:t>
            </a:r>
            <a:r>
              <a:rPr lang="fa-IR" dirty="0" err="1">
                <a:cs typeface="B Lotus" pitchFamily="2" charset="-78"/>
              </a:rPr>
              <a:t>تجاري‌شدن</a:t>
            </a:r>
            <a:endParaRPr lang="fa-IR" dirty="0">
              <a:cs typeface="B Lotus" pitchFamily="2" charset="-78"/>
            </a:endParaRPr>
          </a:p>
          <a:p>
            <a:r>
              <a:rPr lang="fa-IR" dirty="0" err="1">
                <a:cs typeface="B Lotus" pitchFamily="2" charset="-78"/>
              </a:rPr>
              <a:t>وضعيت</a:t>
            </a:r>
            <a:r>
              <a:rPr lang="fa-IR" dirty="0">
                <a:cs typeface="B Lotus" pitchFamily="2" charset="-78"/>
              </a:rPr>
              <a:t> </a:t>
            </a:r>
            <a:r>
              <a:rPr lang="fa-IR" dirty="0" err="1">
                <a:cs typeface="B Lotus" pitchFamily="2" charset="-78"/>
              </a:rPr>
              <a:t>اعطاي</a:t>
            </a:r>
            <a:r>
              <a:rPr lang="fa-IR" dirty="0">
                <a:cs typeface="B Lotus" pitchFamily="2" charset="-78"/>
              </a:rPr>
              <a:t> </a:t>
            </a:r>
            <a:r>
              <a:rPr lang="fa-IR" dirty="0" err="1">
                <a:cs typeface="B Lotus" pitchFamily="2" charset="-78"/>
              </a:rPr>
              <a:t>تسهيلات</a:t>
            </a:r>
            <a:r>
              <a:rPr lang="fa-IR" dirty="0">
                <a:cs typeface="B Lotus" pitchFamily="2" charset="-78"/>
              </a:rPr>
              <a:t> در </a:t>
            </a:r>
            <a:r>
              <a:rPr lang="fa-IR" dirty="0" err="1" smtClean="0">
                <a:cs typeface="B Lotus" pitchFamily="2" charset="-78"/>
              </a:rPr>
              <a:t>ايران</a:t>
            </a:r>
            <a:endParaRPr lang="fa-IR" dirty="0">
              <a:cs typeface="B Lotus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درصد ساختار سرمایه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90" y="1643050"/>
            <a:ext cx="678656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99899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منابع تامین مالی مختلف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155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55825"/>
            <a:ext cx="7138987" cy="1143000"/>
          </a:xfrm>
        </p:spPr>
        <p:txBody>
          <a:bodyPr/>
          <a:lstStyle/>
          <a:p>
            <a:r>
              <a:rPr lang="fa-IR" dirty="0" smtClean="0"/>
              <a:t>منابع مالی برای نوآوری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762" y="1268760"/>
            <a:ext cx="6417067" cy="51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18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تامین مالی </a:t>
            </a:r>
            <a:r>
              <a:rPr lang="fa-IR" dirty="0" err="1" smtClean="0"/>
              <a:t>مرحله‌ای</a:t>
            </a:r>
            <a:r>
              <a:rPr lang="fa-IR" dirty="0" smtClean="0"/>
              <a:t> در بنگاه معمولی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scription: D:\91-12\مقاله ابعاد مختلف نظام مالي\تامین مالی مرحله ای بنگاههای سنتی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05678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25561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تامین مالی </a:t>
            </a:r>
            <a:r>
              <a:rPr lang="fa-IR" dirty="0" err="1" smtClean="0"/>
              <a:t>مرحله‌ای</a:t>
            </a:r>
            <a:r>
              <a:rPr lang="fa-IR" dirty="0" smtClean="0"/>
              <a:t> در بنگاه </a:t>
            </a:r>
            <a:r>
              <a:rPr lang="fa-IR" dirty="0" err="1" smtClean="0"/>
              <a:t>نوآور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1" y="2564904"/>
            <a:ext cx="836016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091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/>
              <a:t>March-April 2009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6D7675-AEA1-4FA6-944B-3C389AE421ED}" type="slidenum">
              <a:rPr lang="en-US" altLang="en-US" sz="1000"/>
              <a:pPr/>
              <a:t>35</a:t>
            </a:fld>
            <a:endParaRPr lang="en-US" altLang="en-US" sz="10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Early-Stage Funding Gap</a:t>
            </a:r>
          </a:p>
        </p:txBody>
      </p:sp>
      <p:pic>
        <p:nvPicPr>
          <p:cNvPr id="39941" name="Picture 3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3124200" y="6400800"/>
            <a:ext cx="533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/>
              <a:t>Source:  Signals Mag; Alzheimer’s Drug Discovery Foundation www.alzdiscovery.org</a:t>
            </a: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4327525" y="228600"/>
            <a:ext cx="4511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600">
                <a:solidFill>
                  <a:schemeClr val="bg2"/>
                </a:solidFill>
              </a:rPr>
              <a:t>Constance McKee</a:t>
            </a:r>
          </a:p>
          <a:p>
            <a:pPr algn="r"/>
            <a:r>
              <a:rPr lang="en-US" altLang="en-US" sz="1600">
                <a:solidFill>
                  <a:schemeClr val="bg2"/>
                </a:solidFill>
              </a:rPr>
              <a:t>Business of Biotech 7</a:t>
            </a:r>
          </a:p>
        </p:txBody>
      </p:sp>
    </p:spTree>
    <p:extLst>
      <p:ext uri="{BB962C8B-B14F-4D97-AF65-F5344CB8AC3E}">
        <p14:creationId xmlns:p14="http://schemas.microsoft.com/office/powerpoint/2010/main" val="212523215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 txBox="1">
            <a:spLocks noGrp="1"/>
          </p:cNvSpPr>
          <p:nvPr/>
        </p:nvSpPr>
        <p:spPr bwMode="auto">
          <a:xfrm>
            <a:off x="7620000" y="640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0E87F4D-30DC-459A-8C31-885B772D0297}" type="slidenum">
              <a:rPr lang="ar-SA" sz="2000">
                <a:cs typeface="B Yagut" pitchFamily="2" charset="-78"/>
              </a:rPr>
              <a:pPr algn="ctr"/>
              <a:t>36</a:t>
            </a:fld>
            <a:endParaRPr lang="en-US" sz="2000">
              <a:cs typeface="B Yagut" pitchFamily="2" charset="-78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765175"/>
            <a:ext cx="7138988" cy="1511300"/>
          </a:xfrm>
        </p:spPr>
        <p:txBody>
          <a:bodyPr/>
          <a:lstStyle/>
          <a:p>
            <a:pPr>
              <a:defRPr/>
            </a:pPr>
            <a:r>
              <a:rPr lang="fa-IR" sz="4000">
                <a:latin typeface="+mj-lt"/>
                <a:ea typeface="+mj-ea"/>
                <a:cs typeface="B Mitra" pitchFamily="2" charset="-78"/>
              </a:rPr>
              <a:t>وضعيت تسهيلات مالي </a:t>
            </a:r>
            <a:br>
              <a:rPr lang="fa-IR" sz="4000">
                <a:latin typeface="+mj-lt"/>
                <a:ea typeface="+mj-ea"/>
                <a:cs typeface="B Mitra" pitchFamily="2" charset="-78"/>
              </a:rPr>
            </a:br>
            <a:r>
              <a:rPr lang="fa-IR" sz="3000">
                <a:latin typeface="+mj-lt"/>
                <a:ea typeface="+mj-ea"/>
                <a:cs typeface="B Mitra" pitchFamily="2" charset="-78"/>
              </a:rPr>
              <a:t>براي فعاليتهاي كارآفريني و تجاري سازي يافته‌هاي پژوهشي در ايران</a:t>
            </a:r>
            <a:endParaRPr lang="en-US" sz="3000"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2565400"/>
            <a:ext cx="7677150" cy="2752725"/>
          </a:xfrm>
        </p:spPr>
        <p:txBody>
          <a:bodyPr/>
          <a:lstStyle/>
          <a:p>
            <a:pPr algn="just">
              <a:buFontTx/>
              <a:buNone/>
            </a:pPr>
            <a:r>
              <a:rPr lang="fa-IR">
                <a:cs typeface="B Lotus" pitchFamily="2" charset="-78"/>
              </a:rPr>
              <a:t>      در ايران  بدليل اهميت فرصت هاي كسب و كار و عدم وجود ظرفيتهاي كافي در نظام مالي براي تامين مالي اين طرحها، طي سالهاي اخير تامين مالي طرحهاي جديد و پر مخاطره بر عهده  نهادهاي غيربانكي كه معمولا از طريق بودجه دولت در قالب طرح، تبصره يا قانون تامين مي شوند، نهاده شده است. </a:t>
            </a:r>
            <a:endParaRPr lang="en-US">
              <a:cs typeface="B Lotus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8575" y="1463675"/>
            <a:ext cx="9028113" cy="5414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8634413" y="3303588"/>
            <a:ext cx="57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Mitra" pitchFamily="2" charset="-78"/>
              </a:rPr>
              <a:t>زمان</a:t>
            </a:r>
            <a:endParaRPr lang="ar-SA" b="1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7905750" y="3594100"/>
            <a:ext cx="1143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800" b="1">
              <a:cs typeface="B Mitra" pitchFamily="2" charset="-78"/>
            </a:endParaRP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7905750" y="1860550"/>
            <a:ext cx="1143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800" b="1">
              <a:cs typeface="B Mitra" pitchFamily="2" charset="-78"/>
            </a:endParaRPr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>
            <a:off x="9048750" y="1860550"/>
            <a:ext cx="0" cy="1733550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>
            <a:off x="1122363" y="4191000"/>
            <a:ext cx="7926387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>
            <a:off x="7905750" y="1860550"/>
            <a:ext cx="1143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5" name="Line 33"/>
          <p:cNvSpPr>
            <a:spLocks noChangeShapeType="1"/>
          </p:cNvSpPr>
          <p:nvPr/>
        </p:nvSpPr>
        <p:spPr bwMode="auto">
          <a:xfrm>
            <a:off x="7905750" y="35941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697788" y="2008188"/>
            <a:ext cx="57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Mitra" pitchFamily="2" charset="-78"/>
              </a:rPr>
              <a:t>بلوغ</a:t>
            </a:r>
            <a:endParaRPr lang="ar-SA" b="1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400800" y="2152650"/>
            <a:ext cx="771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Mitra" pitchFamily="2" charset="-78"/>
              </a:rPr>
              <a:t>گسترش</a:t>
            </a:r>
            <a:endParaRPr lang="ar-SA" b="1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673600" y="2584450"/>
            <a:ext cx="57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Mitra" pitchFamily="2" charset="-78"/>
              </a:rPr>
              <a:t>رشد</a:t>
            </a:r>
            <a:endParaRPr lang="ar-SA" b="1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248025" y="3727450"/>
            <a:ext cx="682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sz="1400" b="1">
                <a:latin typeface="Lotus" pitchFamily="2" charset="-78"/>
                <a:ea typeface="Times New Roman" pitchFamily="18" charset="0"/>
                <a:cs typeface="B Mitra" pitchFamily="2" charset="-78"/>
              </a:rPr>
              <a:t>معرفي به بازار</a:t>
            </a:r>
            <a:endParaRPr lang="ar-SA" b="1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009775" y="3608388"/>
            <a:ext cx="7858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Mitra" pitchFamily="2" charset="-78"/>
              </a:rPr>
              <a:t>نمونه اوليه</a:t>
            </a:r>
            <a:endParaRPr lang="ar-SA" b="1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1104900" y="3160713"/>
            <a:ext cx="5715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ar-SA" sz="1400" b="1">
                <a:latin typeface="Lotus" pitchFamily="2" charset="-78"/>
                <a:ea typeface="Times New Roman" pitchFamily="18" charset="0"/>
                <a:cs typeface="B Mitra" pitchFamily="2" charset="-78"/>
              </a:rPr>
              <a:t>آغاز</a:t>
            </a:r>
            <a:endParaRPr lang="ar-SA" b="1">
              <a:ea typeface="Times New Roman" pitchFamily="18" charset="0"/>
              <a:cs typeface="B Mitra" pitchFamily="2" charset="-78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850063" y="4191000"/>
            <a:ext cx="168751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28600" algn="r">
              <a:tabLst>
                <a:tab pos="180975" algn="l"/>
              </a:tabLst>
            </a:pPr>
            <a:r>
              <a:rPr lang="fa-IR" sz="1600" b="1">
                <a:ea typeface="Times New Roman" pitchFamily="18" charset="0"/>
                <a:cs typeface="B Mitra" pitchFamily="2" charset="-78"/>
              </a:rPr>
              <a:t> بورس اوراق بهادار</a:t>
            </a:r>
            <a:endParaRPr lang="en-US" sz="1600" b="1">
              <a:ea typeface="Times New Roman" pitchFamily="18" charset="0"/>
              <a:cs typeface="B Mitra" pitchFamily="2" charset="-78"/>
            </a:endParaRPr>
          </a:p>
          <a:p>
            <a:pPr indent="228600" algn="r" eaLnBrk="0" hangingPunct="0">
              <a:tabLst>
                <a:tab pos="180975" algn="l"/>
              </a:tabLst>
            </a:pPr>
            <a:r>
              <a:rPr lang="fa-IR" sz="1600" b="1">
                <a:ea typeface="Times New Roman" pitchFamily="18" charset="0"/>
                <a:cs typeface="B Mitra" pitchFamily="2" charset="-78"/>
              </a:rPr>
              <a:t> تامين مالي دارايي محور</a:t>
            </a:r>
            <a:endParaRPr lang="fa-IR" sz="1600" b="1">
              <a:cs typeface="B Mitra" pitchFamily="2" charset="-78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5826125" y="4181475"/>
            <a:ext cx="128746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28600" algn="r">
              <a:tabLst>
                <a:tab pos="180975" algn="l"/>
              </a:tabLst>
            </a:pPr>
            <a:r>
              <a:rPr lang="fa-IR" sz="1600" b="1">
                <a:ea typeface="Times New Roman" pitchFamily="18" charset="0"/>
                <a:cs typeface="B Mitra" pitchFamily="2" charset="-78"/>
              </a:rPr>
              <a:t>عرضه سهام در بازار اوليه</a:t>
            </a:r>
            <a:endParaRPr lang="en-US" sz="1600" b="1">
              <a:ea typeface="Times New Roman" pitchFamily="18" charset="0"/>
              <a:cs typeface="B Mitra" pitchFamily="2" charset="-78"/>
            </a:endParaRPr>
          </a:p>
          <a:p>
            <a:pPr indent="228600" algn="r" eaLnBrk="0" hangingPunct="0">
              <a:tabLst>
                <a:tab pos="180975" algn="l"/>
              </a:tabLst>
            </a:pPr>
            <a:r>
              <a:rPr lang="fa-IR" sz="1600" b="1">
                <a:ea typeface="Times New Roman" pitchFamily="18" charset="0"/>
                <a:cs typeface="B Mitra" pitchFamily="2" charset="-78"/>
              </a:rPr>
              <a:t> بانكهاي سرمايه‌گذاري</a:t>
            </a:r>
            <a:endParaRPr lang="fa-IR" sz="1600" b="1">
              <a:cs typeface="B Mitra" pitchFamily="2" charset="-78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4511675" y="4191000"/>
            <a:ext cx="151288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>
              <a:tabLst>
                <a:tab pos="180975" algn="l"/>
              </a:tabLst>
            </a:pPr>
            <a:r>
              <a:rPr lang="fa-IR" sz="1600" b="1">
                <a:ea typeface="Times New Roman" pitchFamily="18" charset="0"/>
                <a:cs typeface="B Mitra" pitchFamily="2" charset="-78"/>
              </a:rPr>
              <a:t>‌بانكهاي توسعه‌اي</a:t>
            </a:r>
          </a:p>
          <a:p>
            <a:pPr algn="r" rtl="1">
              <a:tabLst>
                <a:tab pos="180975" algn="l"/>
              </a:tabLst>
            </a:pPr>
            <a:r>
              <a:rPr lang="fa-IR" b="1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بانكهاي</a:t>
            </a:r>
            <a:r>
              <a:rPr lang="fa-IR" b="1">
                <a:latin typeface="Times New Roman" pitchFamily="18" charset="0"/>
                <a:cs typeface="Times New Roman" pitchFamily="18" charset="0"/>
              </a:rPr>
              <a:t>‌</a:t>
            </a:r>
            <a:r>
              <a:rPr lang="fa-IR" b="1">
                <a:latin typeface="Times New Roman" pitchFamily="18" charset="0"/>
                <a:cs typeface="Mitra" pitchFamily="2" charset="-78"/>
              </a:rPr>
              <a:t>تخصصي</a:t>
            </a:r>
          </a:p>
          <a:p>
            <a:pPr algn="r" rtl="1">
              <a:tabLst>
                <a:tab pos="180975" algn="l"/>
              </a:tabLst>
            </a:pPr>
            <a:r>
              <a:rPr lang="fa-IR" sz="1600" b="1">
                <a:cs typeface="B Mitra" pitchFamily="2" charset="-78"/>
              </a:rPr>
              <a:t>بانك‌هاي‌تجاري </a:t>
            </a:r>
            <a:endParaRPr lang="en-US" sz="1600" b="1">
              <a:cs typeface="B Mitra" pitchFamily="2" charset="-78"/>
            </a:endParaRPr>
          </a:p>
          <a:p>
            <a:pPr algn="r" rtl="1" eaLnBrk="0" hangingPunct="0">
              <a:tabLst>
                <a:tab pos="180975" algn="l"/>
              </a:tabLst>
            </a:pPr>
            <a:endParaRPr lang="en-US" sz="1600" b="1">
              <a:cs typeface="B Mitra" pitchFamily="2" charset="-78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3421063" y="4191000"/>
            <a:ext cx="12128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28600">
              <a:tabLst>
                <a:tab pos="180975" algn="l"/>
              </a:tabLst>
            </a:pPr>
            <a:r>
              <a:rPr lang="fa-IR" sz="1600" b="1">
                <a:ea typeface="Times New Roman" pitchFamily="18" charset="0"/>
                <a:cs typeface="B Mitra" pitchFamily="2" charset="-78"/>
              </a:rPr>
              <a:t> شركتهاي سرمايه‌گذاري ريسك پذير </a:t>
            </a:r>
            <a:endParaRPr lang="en-US" sz="1600" b="1">
              <a:ea typeface="Times New Roman" pitchFamily="18" charset="0"/>
              <a:cs typeface="B Mitra" pitchFamily="2" charset="-78"/>
            </a:endParaRPr>
          </a:p>
          <a:p>
            <a:pPr indent="228600" eaLnBrk="0" hangingPunct="0">
              <a:tabLst>
                <a:tab pos="180975" algn="l"/>
              </a:tabLst>
            </a:pPr>
            <a:r>
              <a:rPr lang="fa-IR" sz="1600" b="1">
                <a:ea typeface="Times New Roman" pitchFamily="18" charset="0"/>
                <a:cs typeface="B Mitra" pitchFamily="2" charset="-78"/>
              </a:rPr>
              <a:t> شركتهاي سرمايه‌گذاري</a:t>
            </a:r>
            <a:endParaRPr lang="fa-IR" sz="1600" b="1">
              <a:cs typeface="B Mitra" pitchFamily="2" charset="-78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1987550" y="4191000"/>
            <a:ext cx="12890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rtl="1">
              <a:tabLst>
                <a:tab pos="180975" algn="l"/>
              </a:tabLst>
            </a:pPr>
            <a:r>
              <a:rPr lang="fa-IR" sz="1600" b="1">
                <a:ea typeface="Times New Roman" pitchFamily="18" charset="0"/>
                <a:cs typeface="B Mitra" pitchFamily="2" charset="-78"/>
              </a:rPr>
              <a:t> فرشتگان كسب وكار</a:t>
            </a:r>
            <a:endParaRPr lang="en-US" sz="1600" b="1">
              <a:ea typeface="Times New Roman" pitchFamily="18" charset="0"/>
              <a:cs typeface="B Mitra" pitchFamily="2" charset="-78"/>
            </a:endParaRPr>
          </a:p>
          <a:p>
            <a:pPr algn="r" eaLnBrk="0" hangingPunct="0">
              <a:tabLst>
                <a:tab pos="180975" algn="l"/>
              </a:tabLst>
            </a:pPr>
            <a:r>
              <a:rPr lang="fa-IR" sz="1600" b="1">
                <a:ea typeface="Times New Roman" pitchFamily="18" charset="0"/>
                <a:cs typeface="B Mitra" pitchFamily="2" charset="-78"/>
              </a:rPr>
              <a:t>پژوهشگاهها</a:t>
            </a:r>
            <a:endParaRPr lang="en-US" sz="1600" b="1">
              <a:cs typeface="B Mitra" pitchFamily="2" charset="-78"/>
            </a:endParaRPr>
          </a:p>
          <a:p>
            <a:pPr algn="r" eaLnBrk="0" hangingPunct="0">
              <a:tabLst>
                <a:tab pos="180975" algn="l"/>
              </a:tabLst>
            </a:pPr>
            <a:r>
              <a:rPr lang="fa-IR" sz="1600" b="1">
                <a:cs typeface="B Mitra" pitchFamily="2" charset="-78"/>
              </a:rPr>
              <a:t>تحقيق‌وتوسعه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1009650" y="4191000"/>
            <a:ext cx="1201738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28600" algn="r" rtl="1">
              <a:tabLst>
                <a:tab pos="180975" algn="l"/>
              </a:tabLst>
            </a:pPr>
            <a:r>
              <a:rPr lang="fa-IR" sz="1600" b="1">
                <a:ea typeface="Times New Roman" pitchFamily="18" charset="0"/>
                <a:cs typeface="B Mitra" pitchFamily="2" charset="-78"/>
              </a:rPr>
              <a:t>موسسين</a:t>
            </a:r>
            <a:endParaRPr lang="en-US" sz="1600" b="1">
              <a:ea typeface="Times New Roman" pitchFamily="18" charset="0"/>
              <a:cs typeface="B Mitra" pitchFamily="2" charset="-78"/>
            </a:endParaRPr>
          </a:p>
          <a:p>
            <a:pPr indent="228600" algn="r" rtl="1" eaLnBrk="0" hangingPunct="0">
              <a:tabLst>
                <a:tab pos="180975" algn="l"/>
              </a:tabLst>
            </a:pPr>
            <a:r>
              <a:rPr lang="fa-IR" sz="1600" b="1">
                <a:ea typeface="Times New Roman" pitchFamily="18" charset="0"/>
                <a:cs typeface="B Mitra" pitchFamily="2" charset="-78"/>
              </a:rPr>
              <a:t> آشنايان</a:t>
            </a:r>
            <a:endParaRPr lang="en-US" sz="1600" b="1">
              <a:cs typeface="B Mitra" pitchFamily="2" charset="-78"/>
            </a:endParaRPr>
          </a:p>
          <a:p>
            <a:pPr indent="228600" algn="r" rtl="1" eaLnBrk="0" hangingPunct="0">
              <a:tabLst>
                <a:tab pos="180975" algn="l"/>
              </a:tabLst>
            </a:pPr>
            <a:r>
              <a:rPr lang="fa-IR" sz="1600" b="1">
                <a:cs typeface="B Mitra" pitchFamily="2" charset="-78"/>
              </a:rPr>
              <a:t> دولت</a:t>
            </a:r>
            <a:endParaRPr lang="en-US" sz="1600" b="1">
              <a:cs typeface="B Mitra" pitchFamily="2" charset="-78"/>
            </a:endParaRPr>
          </a:p>
          <a:p>
            <a:pPr indent="228600" algn="r" rtl="1" eaLnBrk="0" hangingPunct="0">
              <a:tabLst>
                <a:tab pos="180975" algn="l"/>
              </a:tabLst>
            </a:pPr>
            <a:r>
              <a:rPr lang="fa-IR" sz="1600" b="1">
                <a:cs typeface="B Mitra" pitchFamily="2" charset="-78"/>
              </a:rPr>
              <a:t>دانشگاهها</a:t>
            </a: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1122363" y="3594100"/>
            <a:ext cx="67833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endParaRPr lang="en-US" sz="2800" b="1">
              <a:cs typeface="B Mitra" pitchFamily="2" charset="-78"/>
            </a:endParaRPr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>
            <a:off x="1122363" y="1860550"/>
            <a:ext cx="0" cy="233045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>
            <a:off x="1122363" y="3594100"/>
            <a:ext cx="67833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>
            <a:off x="7142163" y="4191000"/>
            <a:ext cx="0" cy="1535113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>
            <a:off x="5999163" y="4191000"/>
            <a:ext cx="0" cy="1535113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4627563" y="4191000"/>
            <a:ext cx="0" cy="1535113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>
            <a:off x="3255963" y="4191000"/>
            <a:ext cx="0" cy="1535113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2" name="Line 30"/>
          <p:cNvSpPr>
            <a:spLocks noChangeShapeType="1"/>
          </p:cNvSpPr>
          <p:nvPr/>
        </p:nvSpPr>
        <p:spPr bwMode="auto">
          <a:xfrm>
            <a:off x="2112963" y="4191000"/>
            <a:ext cx="0" cy="1535113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3" name="Line 31"/>
          <p:cNvSpPr>
            <a:spLocks noChangeShapeType="1"/>
          </p:cNvSpPr>
          <p:nvPr/>
        </p:nvSpPr>
        <p:spPr bwMode="auto">
          <a:xfrm>
            <a:off x="1122363" y="4191000"/>
            <a:ext cx="0" cy="1535113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933450" y="1362075"/>
            <a:ext cx="554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b="1">
                <a:cs typeface="B Mitra" pitchFamily="2" charset="-78"/>
              </a:rPr>
              <a:t>بازده</a:t>
            </a:r>
          </a:p>
        </p:txBody>
      </p:sp>
      <p:sp>
        <p:nvSpPr>
          <p:cNvPr id="59424" name="Freeform 32"/>
          <p:cNvSpPr>
            <a:spLocks/>
          </p:cNvSpPr>
          <p:nvPr/>
        </p:nvSpPr>
        <p:spPr bwMode="auto">
          <a:xfrm>
            <a:off x="1130300" y="2473325"/>
            <a:ext cx="7550150" cy="1601788"/>
          </a:xfrm>
          <a:custGeom>
            <a:avLst/>
            <a:gdLst/>
            <a:ahLst/>
            <a:cxnLst>
              <a:cxn ang="0">
                <a:pos x="0" y="1815"/>
              </a:cxn>
              <a:cxn ang="0">
                <a:pos x="1048" y="2494"/>
              </a:cxn>
              <a:cxn ang="0">
                <a:pos x="1785" y="2280"/>
              </a:cxn>
              <a:cxn ang="0">
                <a:pos x="2425" y="1867"/>
              </a:cxn>
              <a:cxn ang="0">
                <a:pos x="4591" y="515"/>
              </a:cxn>
              <a:cxn ang="0">
                <a:pos x="5985" y="105"/>
              </a:cxn>
              <a:cxn ang="0">
                <a:pos x="7350" y="0"/>
              </a:cxn>
            </a:cxnLst>
            <a:rect l="0" t="0" r="r" b="b"/>
            <a:pathLst>
              <a:path w="7350" h="2550">
                <a:moveTo>
                  <a:pt x="0" y="1815"/>
                </a:moveTo>
                <a:cubicBezTo>
                  <a:pt x="177" y="1928"/>
                  <a:pt x="751" y="2417"/>
                  <a:pt x="1048" y="2494"/>
                </a:cubicBezTo>
                <a:cubicBezTo>
                  <a:pt x="1333" y="2550"/>
                  <a:pt x="1556" y="2384"/>
                  <a:pt x="1785" y="2280"/>
                </a:cubicBezTo>
                <a:cubicBezTo>
                  <a:pt x="2014" y="2176"/>
                  <a:pt x="1951" y="2157"/>
                  <a:pt x="2425" y="1867"/>
                </a:cubicBezTo>
                <a:cubicBezTo>
                  <a:pt x="3087" y="1614"/>
                  <a:pt x="3767" y="795"/>
                  <a:pt x="4591" y="515"/>
                </a:cubicBezTo>
                <a:cubicBezTo>
                  <a:pt x="5184" y="221"/>
                  <a:pt x="5525" y="191"/>
                  <a:pt x="5985" y="105"/>
                </a:cubicBezTo>
                <a:cubicBezTo>
                  <a:pt x="6445" y="19"/>
                  <a:pt x="7066" y="22"/>
                  <a:pt x="7350" y="0"/>
                </a:cubicBezTo>
              </a:path>
            </a:pathLst>
          </a:custGeom>
          <a:noFill/>
          <a:ln w="38100" cap="flat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25" name="Rectangle 33"/>
          <p:cNvSpPr>
            <a:spLocks noChangeArrowheads="1"/>
          </p:cNvSpPr>
          <p:nvPr/>
        </p:nvSpPr>
        <p:spPr bwMode="auto">
          <a:xfrm>
            <a:off x="179388" y="1844675"/>
            <a:ext cx="504825" cy="2376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Ctr="1"/>
          <a:lstStyle/>
          <a:p>
            <a:pPr algn="ctr" rtl="1"/>
            <a:r>
              <a:rPr lang="fa-IR" sz="2000" b="1">
                <a:cs typeface="B Mitra" pitchFamily="2" charset="-78"/>
              </a:rPr>
              <a:t>بخش</a:t>
            </a:r>
            <a:r>
              <a:rPr lang="fa-IR">
                <a:latin typeface="Times New Roman" pitchFamily="18" charset="0"/>
              </a:rPr>
              <a:t> </a:t>
            </a:r>
            <a:r>
              <a:rPr lang="fa-IR" sz="2000" b="1">
                <a:cs typeface="B Mitra" pitchFamily="2" charset="-78"/>
              </a:rPr>
              <a:t>حقيقي</a:t>
            </a:r>
          </a:p>
          <a:p>
            <a:pPr algn="ctr" rtl="1"/>
            <a:endParaRPr lang="en-US">
              <a:latin typeface="Times New Roman" pitchFamily="18" charset="0"/>
            </a:endParaRPr>
          </a:p>
        </p:txBody>
      </p:sp>
      <p:sp>
        <p:nvSpPr>
          <p:cNvPr id="59426" name="Rectangle 34"/>
          <p:cNvSpPr>
            <a:spLocks noChangeArrowheads="1"/>
          </p:cNvSpPr>
          <p:nvPr/>
        </p:nvSpPr>
        <p:spPr bwMode="auto">
          <a:xfrm>
            <a:off x="179388" y="4365625"/>
            <a:ext cx="504825" cy="1150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Ctr="1"/>
          <a:lstStyle/>
          <a:p>
            <a:pPr algn="ctr" rtl="1"/>
            <a:r>
              <a:rPr lang="fa-IR" sz="2000" b="1">
                <a:cs typeface="B Mitra" pitchFamily="2" charset="-78"/>
              </a:rPr>
              <a:t>بخش</a:t>
            </a:r>
            <a:r>
              <a:rPr lang="fa-IR">
                <a:latin typeface="Times New Roman" pitchFamily="18" charset="0"/>
              </a:rPr>
              <a:t> </a:t>
            </a:r>
            <a:r>
              <a:rPr lang="fa-IR" sz="2000" b="1">
                <a:cs typeface="B Mitra" pitchFamily="2" charset="-78"/>
              </a:rPr>
              <a:t>مالي</a:t>
            </a:r>
          </a:p>
          <a:p>
            <a:pPr algn="ctr" rtl="1"/>
            <a:endParaRPr lang="en-US">
              <a:latin typeface="Times New Roman" pitchFamily="18" charset="0"/>
            </a:endParaRPr>
          </a:p>
        </p:txBody>
      </p:sp>
      <p:sp>
        <p:nvSpPr>
          <p:cNvPr id="59427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نقش نظام مالي در توسعه اقتصادي</a:t>
            </a:r>
            <a:endParaRPr lang="en-US"/>
          </a:p>
        </p:txBody>
      </p:sp>
      <p:sp>
        <p:nvSpPr>
          <p:cNvPr id="59428" name="AutoShape 36"/>
          <p:cNvSpPr>
            <a:spLocks noChangeAspect="1" noChangeArrowheads="1"/>
          </p:cNvSpPr>
          <p:nvPr/>
        </p:nvSpPr>
        <p:spPr bwMode="auto">
          <a:xfrm>
            <a:off x="1181100" y="5795963"/>
            <a:ext cx="2324100" cy="539750"/>
          </a:xfrm>
          <a:prstGeom prst="leftRightArrow">
            <a:avLst>
              <a:gd name="adj1" fmla="val 50000"/>
              <a:gd name="adj2" fmla="val 8611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Bef>
                <a:spcPts val="500"/>
              </a:spcBef>
              <a:spcAft>
                <a:spcPts val="900"/>
              </a:spcAft>
            </a:pPr>
            <a:r>
              <a:rPr lang="fa-IR" sz="1200" b="1">
                <a:latin typeface="Times New Roman" pitchFamily="18" charset="0"/>
                <a:cs typeface="Yagut" pitchFamily="2" charset="-78"/>
              </a:rPr>
              <a:t>بخش اول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429" name="AutoShape 37"/>
          <p:cNvSpPr>
            <a:spLocks noChangeAspect="1" noChangeArrowheads="1"/>
          </p:cNvSpPr>
          <p:nvPr/>
        </p:nvSpPr>
        <p:spPr bwMode="auto">
          <a:xfrm>
            <a:off x="3581400" y="5791200"/>
            <a:ext cx="4648200" cy="539750"/>
          </a:xfrm>
          <a:prstGeom prst="leftRightArrow">
            <a:avLst>
              <a:gd name="adj1" fmla="val 57833"/>
              <a:gd name="adj2" fmla="val 10274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>
              <a:spcBef>
                <a:spcPts val="500"/>
              </a:spcBef>
              <a:spcAft>
                <a:spcPts val="900"/>
              </a:spcAft>
            </a:pPr>
            <a:r>
              <a:rPr lang="fa-IR" sz="1200" b="1">
                <a:latin typeface="Times New Roman" pitchFamily="18" charset="0"/>
                <a:cs typeface="Yagut" pitchFamily="2" charset="-78"/>
              </a:rPr>
              <a:t>بخش دوم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2" grpId="0"/>
      <p:bldP spid="64530" grpId="0"/>
      <p:bldP spid="64532" grpId="0"/>
      <p:bldP spid="64535" grpId="0" animBg="1"/>
      <p:bldP spid="64537" grpId="0" animBg="1"/>
      <p:bldP spid="64544" grpId="0" animBg="1"/>
      <p:bldP spid="64545" grpId="0" animBg="1"/>
      <p:bldP spid="59425" grpId="0" animBg="1"/>
      <p:bldP spid="59426" grpId="0" animBg="1"/>
      <p:bldP spid="59428" grpId="0" animBg="1"/>
      <p:bldP spid="594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ساز و كارهاي تامين مالي در بخش اول </a:t>
            </a: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916113"/>
            <a:ext cx="6415088" cy="4114800"/>
          </a:xfrm>
        </p:spPr>
        <p:txBody>
          <a:bodyPr/>
          <a:lstStyle/>
          <a:p>
            <a:r>
              <a:rPr lang="ar-SA"/>
              <a:t>اعتبارات پژوهشي مندرج در بودجه ساليانه</a:t>
            </a:r>
            <a:r>
              <a:rPr lang="en-US"/>
              <a:t> </a:t>
            </a:r>
          </a:p>
          <a:p>
            <a:r>
              <a:rPr lang="ar-SA"/>
              <a:t>مراكز و سازمانهاي حمايتي متولي در بخش اول</a:t>
            </a:r>
            <a:endParaRPr lang="en-US"/>
          </a:p>
          <a:p>
            <a:pPr lvl="1" algn="r" rtl="1"/>
            <a:r>
              <a:rPr lang="fa-IR">
                <a:cs typeface="B Mitra" pitchFamily="2" charset="-78"/>
              </a:rPr>
              <a:t>دانشگاهها</a:t>
            </a:r>
          </a:p>
          <a:p>
            <a:pPr lvl="1" algn="r" rtl="1"/>
            <a:r>
              <a:rPr lang="fa-IR">
                <a:cs typeface="B Mitra" pitchFamily="2" charset="-78"/>
              </a:rPr>
              <a:t>پژوهشگاهها</a:t>
            </a:r>
          </a:p>
          <a:p>
            <a:pPr lvl="1" algn="r" rtl="1"/>
            <a:r>
              <a:rPr lang="fa-IR">
                <a:cs typeface="B Mitra" pitchFamily="2" charset="-78"/>
              </a:rPr>
              <a:t>مراكز و سازمانهاي دولتي</a:t>
            </a:r>
            <a:endParaRPr lang="en-US">
              <a:cs typeface="B Mitra" pitchFamily="2" charset="-78"/>
            </a:endParaRPr>
          </a:p>
          <a:p>
            <a:pPr lvl="1" algn="r" rtl="1"/>
            <a:r>
              <a:rPr lang="ar-SA">
                <a:cs typeface="B Mitra" pitchFamily="2" charset="-78"/>
              </a:rPr>
              <a:t>طرحها و صندوقهاي و قوانين حمايتي</a:t>
            </a:r>
            <a:endParaRPr lang="fa-IR">
              <a:cs typeface="B Mitra" pitchFamily="2" charset="-78"/>
            </a:endParaRPr>
          </a:p>
          <a:p>
            <a:pPr lvl="1"/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4"/>
          <p:cNvSpPr txBox="1">
            <a:spLocks noGrp="1"/>
          </p:cNvSpPr>
          <p:nvPr/>
        </p:nvSpPr>
        <p:spPr bwMode="auto">
          <a:xfrm>
            <a:off x="7835900" y="638175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A44C318-F11C-4D2E-8319-AA1E1668350D}" type="slidenum">
              <a:rPr lang="ar-SA" sz="1400">
                <a:cs typeface="B Yagut" pitchFamily="2" charset="-78"/>
              </a:rPr>
              <a:pPr algn="r"/>
              <a:t>39</a:t>
            </a:fld>
            <a:endParaRPr lang="en-US" sz="1400">
              <a:cs typeface="B Yagut" pitchFamily="2" charset="-78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333375"/>
            <a:ext cx="7138988" cy="1143000"/>
          </a:xfrm>
        </p:spPr>
        <p:txBody>
          <a:bodyPr/>
          <a:lstStyle/>
          <a:p>
            <a:pPr>
              <a:defRPr/>
            </a:pPr>
            <a:r>
              <a:rPr lang="ar-SA" sz="3200" dirty="0">
                <a:latin typeface="+mj-lt"/>
                <a:ea typeface="+mj-ea"/>
                <a:cs typeface="B Mitra" pitchFamily="2" charset="-78"/>
              </a:rPr>
              <a:t>وضعيت تسهيلات مالي براي كارآفريني در ايران</a:t>
            </a:r>
            <a:r>
              <a:rPr lang="en-US" sz="3200" dirty="0">
                <a:latin typeface="+mj-lt"/>
                <a:ea typeface="+mj-ea"/>
                <a:cs typeface="B Mitra" pitchFamily="2" charset="-78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76374"/>
            <a:ext cx="7920880" cy="480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381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تقسيم بندي اقتصاد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توليد، توزيع و مصرف</a:t>
            </a:r>
          </a:p>
          <a:p>
            <a:r>
              <a:rPr lang="fa-IR"/>
              <a:t>دولت، بخش عمومي و بخش خصوصي</a:t>
            </a:r>
          </a:p>
          <a:p>
            <a:r>
              <a:rPr lang="fa-IR"/>
              <a:t>صنعت، خدمات و كشاورزي</a:t>
            </a:r>
          </a:p>
          <a:p>
            <a:r>
              <a:rPr lang="fa-IR"/>
              <a:t>بخش حقيقي و مالي</a:t>
            </a:r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2204864"/>
            <a:ext cx="8180639" cy="288032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76375" y="333375"/>
            <a:ext cx="7138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Mitra" pitchFamily="2" charset="-78"/>
              </a:defRPr>
            </a:lvl2pPr>
            <a:lvl3pPr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Mitra" pitchFamily="2" charset="-78"/>
              </a:defRPr>
            </a:lvl3pPr>
            <a:lvl4pPr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Mitra" pitchFamily="2" charset="-78"/>
              </a:defRPr>
            </a:lvl4pPr>
            <a:lvl5pPr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Mitra" pitchFamily="2" charset="-78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Mitra" pitchFamily="2" charset="-78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Mitra" pitchFamily="2" charset="-78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Mitra" pitchFamily="2" charset="-78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Mitra" pitchFamily="2" charset="-78"/>
              </a:defRPr>
            </a:lvl9pPr>
          </a:lstStyle>
          <a:p>
            <a:pPr>
              <a:defRPr/>
            </a:pPr>
            <a:r>
              <a:rPr lang="ar-SA" sz="3200" kern="0" smtClean="0">
                <a:cs typeface="B Mitra" pitchFamily="2" charset="-78"/>
              </a:rPr>
              <a:t>وضعيت تسهيلات مالي براي كارآفريني در ايران</a:t>
            </a:r>
            <a:r>
              <a:rPr lang="en-US" sz="3200" kern="0" smtClean="0">
                <a:cs typeface="B Mitra" pitchFamily="2" charset="-78"/>
              </a:rPr>
              <a:t> </a:t>
            </a:r>
            <a:endParaRPr lang="en-US" sz="3200" kern="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99746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3" y="515938"/>
            <a:ext cx="8260213" cy="57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6849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 err="1" smtClean="0">
                <a:cs typeface="B Titr" pitchFamily="2" charset="-78"/>
              </a:rPr>
              <a:t>اعضاي</a:t>
            </a:r>
            <a:r>
              <a:rPr lang="fa-IR" dirty="0" smtClean="0">
                <a:cs typeface="B Titr" pitchFamily="2" charset="-78"/>
              </a:rPr>
              <a:t> انجمن</a:t>
            </a:r>
            <a:endParaRPr lang="en-US" dirty="0">
              <a:cs typeface="B Titr" pitchFamily="2" charset="-78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1994824" y="1870513"/>
            <a:ext cx="5022020" cy="4416883"/>
            <a:chOff x="1937121" y="2126054"/>
            <a:chExt cx="5516563" cy="4120746"/>
          </a:xfrm>
        </p:grpSpPr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937121" y="2126054"/>
              <a:ext cx="5516563" cy="4111625"/>
              <a:chOff x="1581" y="5744"/>
              <a:chExt cx="8687" cy="6477"/>
            </a:xfrm>
          </p:grpSpPr>
          <p:grpSp>
            <p:nvGrpSpPr>
              <p:cNvPr id="5" name="Group 41"/>
              <p:cNvGrpSpPr>
                <a:grpSpLocks/>
              </p:cNvGrpSpPr>
              <p:nvPr/>
            </p:nvGrpSpPr>
            <p:grpSpPr bwMode="auto">
              <a:xfrm>
                <a:off x="4347" y="7345"/>
                <a:ext cx="5921" cy="1580"/>
                <a:chOff x="4347" y="5913"/>
                <a:chExt cx="5921" cy="1580"/>
              </a:xfrm>
            </p:grpSpPr>
            <p:pic>
              <p:nvPicPr>
                <p:cNvPr id="58" name="Picture 57" descr="ShenasaLogo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94" y="5913"/>
                  <a:ext cx="2074" cy="15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23" descr="صندوق پژوهش و فناوری اصفهان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7" y="6386"/>
                  <a:ext cx="1923" cy="7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27" descr="صندوق پژوهش و فناوری خراسان رضوی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7" y="6032"/>
                  <a:ext cx="1419" cy="14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" name="Group 7"/>
              <p:cNvGrpSpPr>
                <a:grpSpLocks/>
              </p:cNvGrpSpPr>
              <p:nvPr/>
            </p:nvGrpSpPr>
            <p:grpSpPr bwMode="auto">
              <a:xfrm>
                <a:off x="1581" y="9015"/>
                <a:ext cx="8350" cy="1623"/>
                <a:chOff x="1714" y="7450"/>
                <a:chExt cx="8350" cy="1623"/>
              </a:xfrm>
            </p:grpSpPr>
            <p:pic>
              <p:nvPicPr>
                <p:cNvPr id="53" name="Picture 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2" y="7525"/>
                  <a:ext cx="1354" cy="14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4F81B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4" name="Picture 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9" y="7558"/>
                  <a:ext cx="1354" cy="15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4F81B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5" name="Picture 30" descr="صندوق توسعه فناوری ایرانیان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14" y="7944"/>
                  <a:ext cx="1924" cy="9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14" descr="logo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16" y="7450"/>
                  <a:ext cx="1848" cy="1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2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26" y="7515"/>
                  <a:ext cx="1204" cy="13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4F81B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768" y="5744"/>
                <a:ext cx="7845" cy="1591"/>
                <a:chOff x="1768" y="4312"/>
                <a:chExt cx="7845" cy="1591"/>
              </a:xfrm>
            </p:grpSpPr>
            <p:pic>
              <p:nvPicPr>
                <p:cNvPr id="49" name="Picture 15" descr="صندوق مالی توسعه تکنولوژی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8" y="4484"/>
                  <a:ext cx="1977" cy="14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22" descr="توسعه فناوری نخبگان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6" y="4935"/>
                  <a:ext cx="1677" cy="5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26" descr="توسعه فناوری نوین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46" y="4312"/>
                  <a:ext cx="1376" cy="1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1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D"/>
                    </a:clrFrom>
                    <a:clrTo>
                      <a:srgbClr val="FFFFFD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2" y="4441"/>
                  <a:ext cx="1451" cy="14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4900" y="10878"/>
                <a:ext cx="4922" cy="1343"/>
                <a:chOff x="4691" y="9256"/>
                <a:chExt cx="4922" cy="1343"/>
              </a:xfrm>
            </p:grpSpPr>
            <p:pic>
              <p:nvPicPr>
                <p:cNvPr id="46" name="Picture 46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97" y="9256"/>
                  <a:ext cx="1516" cy="13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47"/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99" y="9417"/>
                  <a:ext cx="1354" cy="11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48"/>
                <p:cNvPicPr>
                  <a:picLocks noChangeAspect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91" y="9417"/>
                  <a:ext cx="1171" cy="11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2344738" y="3476699"/>
              <a:ext cx="922338" cy="38258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IranNastaliq" pitchFamily="18" charset="0"/>
                  <a:ea typeface="Arial" pitchFamily="34" charset="0"/>
                  <a:cs typeface="IranNastaliq" pitchFamily="18" charset="0"/>
                </a:rPr>
                <a:t>صندوق توسعه فناوري نانو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39" descr="Yazd Logo New.jpg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57251" y="5522900"/>
              <a:ext cx="607695" cy="723900"/>
            </a:xfrm>
            <a:prstGeom prst="rect">
              <a:avLst/>
            </a:prstGeom>
          </p:spPr>
        </p:pic>
        <p:pic>
          <p:nvPicPr>
            <p:cNvPr id="41" name="Picture 40"/>
            <p:cNvPicPr/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031316" y="5487340"/>
              <a:ext cx="942340" cy="759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72121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صندوقهای حوزه سلامت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66" y="1658937"/>
            <a:ext cx="7775934" cy="448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3636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سایر نهادها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صندوق نوآوری و شکوفایی</a:t>
            </a:r>
          </a:p>
          <a:p>
            <a:r>
              <a:rPr lang="fa-IR" dirty="0" smtClean="0"/>
              <a:t>صندوق حمایت از پژوهشگران کشور</a:t>
            </a:r>
          </a:p>
          <a:p>
            <a:r>
              <a:rPr lang="fa-IR" dirty="0" smtClean="0"/>
              <a:t>صندوق توسعه ملی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331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81000"/>
            <a:ext cx="7342187" cy="1143000"/>
          </a:xfrm>
        </p:spPr>
        <p:txBody>
          <a:bodyPr/>
          <a:lstStyle/>
          <a:p>
            <a:r>
              <a:rPr lang="ar-SA" sz="4000"/>
              <a:t>حجم خدمات ارائه شده توسط نهادهاي متولي در بخش اول</a:t>
            </a:r>
            <a:r>
              <a:rPr lang="en-US" sz="4000"/>
              <a:t> </a:t>
            </a:r>
          </a:p>
        </p:txBody>
      </p:sp>
      <p:grpSp>
        <p:nvGrpSpPr>
          <p:cNvPr id="62550" name="Group 86"/>
          <p:cNvGrpSpPr>
            <a:grpSpLocks/>
          </p:cNvGrpSpPr>
          <p:nvPr/>
        </p:nvGrpSpPr>
        <p:grpSpPr bwMode="auto">
          <a:xfrm>
            <a:off x="-125413" y="892175"/>
            <a:ext cx="8801101" cy="5233988"/>
            <a:chOff x="-79" y="562"/>
            <a:chExt cx="5544" cy="3297"/>
          </a:xfrm>
        </p:grpSpPr>
        <p:grpSp>
          <p:nvGrpSpPr>
            <p:cNvPr id="62549" name="Group 85"/>
            <p:cNvGrpSpPr>
              <a:grpSpLocks/>
            </p:cNvGrpSpPr>
            <p:nvPr/>
          </p:nvGrpSpPr>
          <p:grpSpPr bwMode="auto">
            <a:xfrm>
              <a:off x="761" y="1104"/>
              <a:ext cx="4704" cy="2755"/>
              <a:chOff x="761" y="1104"/>
              <a:chExt cx="4704" cy="2755"/>
            </a:xfrm>
          </p:grpSpPr>
          <p:sp>
            <p:nvSpPr>
              <p:cNvPr id="62468" name="Rectangle 4"/>
              <p:cNvSpPr>
                <a:spLocks noChangeArrowheads="1"/>
              </p:cNvSpPr>
              <p:nvPr/>
            </p:nvSpPr>
            <p:spPr bwMode="auto">
              <a:xfrm>
                <a:off x="4682" y="3427"/>
                <a:ext cx="78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rtl="1"/>
                <a:r>
                  <a:rPr lang="fa-IR" sz="1300" b="1">
                    <a:cs typeface="Times New Roman" pitchFamily="18" charset="0"/>
                  </a:rPr>
                  <a:t>سازمانها (مانند سازمان گسترش،)</a:t>
                </a:r>
              </a:p>
            </p:txBody>
          </p:sp>
          <p:sp>
            <p:nvSpPr>
              <p:cNvPr id="62469" name="Rectangle 5"/>
              <p:cNvSpPr>
                <a:spLocks noChangeArrowheads="1"/>
              </p:cNvSpPr>
              <p:nvPr/>
            </p:nvSpPr>
            <p:spPr bwMode="auto">
              <a:xfrm>
                <a:off x="3896" y="3427"/>
                <a:ext cx="786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rtl="1"/>
                <a:r>
                  <a:rPr lang="fa-IR" sz="1300" b="1">
                    <a:cs typeface="Times New Roman" pitchFamily="18" charset="0"/>
                  </a:rPr>
                  <a:t>صندوقها و طرحها (مانند صندوقهاي پژوهش و فناوري)</a:t>
                </a:r>
              </a:p>
            </p:txBody>
          </p:sp>
          <p:sp>
            <p:nvSpPr>
              <p:cNvPr id="62470" name="Rectangle 6"/>
              <p:cNvSpPr>
                <a:spLocks noChangeArrowheads="1"/>
              </p:cNvSpPr>
              <p:nvPr/>
            </p:nvSpPr>
            <p:spPr bwMode="auto">
              <a:xfrm>
                <a:off x="3113" y="3427"/>
                <a:ext cx="78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rtl="1"/>
                <a:r>
                  <a:rPr lang="fa-IR" sz="1300" b="1">
                    <a:cs typeface="Times New Roman" pitchFamily="18" charset="0"/>
                  </a:rPr>
                  <a:t>مراكز دولتي (مانند</a:t>
                </a:r>
                <a:endParaRPr lang="en-US" sz="1300" b="1">
                  <a:cs typeface="Times New Roman" pitchFamily="18" charset="0"/>
                </a:endParaRPr>
              </a:p>
              <a:p>
                <a:pPr algn="ctr" rtl="1"/>
                <a:r>
                  <a:rPr lang="fa-IR" sz="1300" b="1">
                    <a:cs typeface="Times New Roman" pitchFamily="18" charset="0"/>
                  </a:rPr>
                  <a:t>مركز صنايع نوين)</a:t>
                </a:r>
                <a:endParaRPr lang="fa-IR" sz="1300" b="1">
                  <a:cs typeface="B Mitra" pitchFamily="2" charset="-78"/>
                </a:endParaRPr>
              </a:p>
            </p:txBody>
          </p:sp>
          <p:sp>
            <p:nvSpPr>
              <p:cNvPr id="62471" name="Rectangle 7"/>
              <p:cNvSpPr>
                <a:spLocks noChangeArrowheads="1"/>
              </p:cNvSpPr>
              <p:nvPr/>
            </p:nvSpPr>
            <p:spPr bwMode="auto">
              <a:xfrm>
                <a:off x="2330" y="3427"/>
                <a:ext cx="783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rtl="1"/>
                <a:r>
                  <a:rPr lang="fa-IR" sz="1300" b="1">
                    <a:cs typeface="Times New Roman" pitchFamily="18" charset="0"/>
                  </a:rPr>
                  <a:t>پژوهشگاهها</a:t>
                </a:r>
              </a:p>
            </p:txBody>
          </p:sp>
          <p:sp>
            <p:nvSpPr>
              <p:cNvPr id="62472" name="Rectangle 8"/>
              <p:cNvSpPr>
                <a:spLocks noChangeArrowheads="1"/>
              </p:cNvSpPr>
              <p:nvPr/>
            </p:nvSpPr>
            <p:spPr bwMode="auto">
              <a:xfrm>
                <a:off x="1673" y="3427"/>
                <a:ext cx="657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rtl="1"/>
                <a:r>
                  <a:rPr lang="fa-IR" sz="1300" b="1">
                    <a:cs typeface="Times New Roman" pitchFamily="18" charset="0"/>
                  </a:rPr>
                  <a:t>دانشگاهها</a:t>
                </a:r>
              </a:p>
            </p:txBody>
          </p:sp>
          <p:sp>
            <p:nvSpPr>
              <p:cNvPr id="62473" name="Rectangle 9"/>
              <p:cNvSpPr>
                <a:spLocks noChangeArrowheads="1"/>
              </p:cNvSpPr>
              <p:nvPr/>
            </p:nvSpPr>
            <p:spPr bwMode="auto">
              <a:xfrm>
                <a:off x="761" y="3427"/>
                <a:ext cx="91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rtl="1"/>
                <a:r>
                  <a:rPr lang="ar-SA" altLang="ko-KR" sz="1300" b="1">
                    <a:cs typeface="Times New Roman" pitchFamily="18" charset="0"/>
                  </a:rPr>
                  <a:t>سازمانهاي متولي</a:t>
                </a:r>
              </a:p>
            </p:txBody>
          </p:sp>
          <p:sp>
            <p:nvSpPr>
              <p:cNvPr id="62474" name="Rectangle 10"/>
              <p:cNvSpPr>
                <a:spLocks noChangeArrowheads="1"/>
              </p:cNvSpPr>
              <p:nvPr/>
            </p:nvSpPr>
            <p:spPr bwMode="auto">
              <a:xfrm>
                <a:off x="4682" y="3120"/>
                <a:ext cx="783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rtl="1"/>
                <a:r>
                  <a:rPr lang="fa-IR" sz="1300" b="1">
                    <a:cs typeface="Times New Roman" pitchFamily="18" charset="0"/>
                  </a:rPr>
                  <a:t>تجاري</a:t>
                </a:r>
                <a:r>
                  <a:rPr lang="fa-IR" sz="1300" b="1">
                    <a:ea typeface="Times New Roman" pitchFamily="18" charset="0"/>
                    <a:cs typeface="Lotus" pitchFamily="2" charset="-78"/>
                  </a:rPr>
                  <a:t>‌</a:t>
                </a:r>
                <a:r>
                  <a:rPr lang="fa-IR" sz="1300" b="1">
                    <a:cs typeface="Times New Roman" pitchFamily="18" charset="0"/>
                  </a:rPr>
                  <a:t>سازي</a:t>
                </a:r>
                <a:endParaRPr lang="fa-IR" sz="1300" b="1">
                  <a:cs typeface="B Mitra" pitchFamily="2" charset="-78"/>
                </a:endParaRPr>
              </a:p>
            </p:txBody>
          </p:sp>
          <p:sp>
            <p:nvSpPr>
              <p:cNvPr id="62475" name="Rectangle 11"/>
              <p:cNvSpPr>
                <a:spLocks noChangeArrowheads="1"/>
              </p:cNvSpPr>
              <p:nvPr/>
            </p:nvSpPr>
            <p:spPr bwMode="auto">
              <a:xfrm>
                <a:off x="3896" y="3120"/>
                <a:ext cx="786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rtl="1"/>
                <a:r>
                  <a:rPr lang="fa-IR" sz="1300" b="1">
                    <a:cs typeface="Times New Roman" pitchFamily="18" charset="0"/>
                  </a:rPr>
                  <a:t>توسعه و توليد </a:t>
                </a:r>
              </a:p>
            </p:txBody>
          </p:sp>
          <p:sp>
            <p:nvSpPr>
              <p:cNvPr id="62476" name="Rectangle 12"/>
              <p:cNvSpPr>
                <a:spLocks noChangeArrowheads="1"/>
              </p:cNvSpPr>
              <p:nvPr/>
            </p:nvSpPr>
            <p:spPr bwMode="auto">
              <a:xfrm>
                <a:off x="3113" y="3120"/>
                <a:ext cx="783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rtl="1"/>
                <a:r>
                  <a:rPr lang="fa-IR" sz="1300" b="1">
                    <a:cs typeface="Times New Roman" pitchFamily="18" charset="0"/>
                  </a:rPr>
                  <a:t>نوآوري</a:t>
                </a:r>
              </a:p>
            </p:txBody>
          </p:sp>
          <p:sp>
            <p:nvSpPr>
              <p:cNvPr id="62477" name="Rectangle 13"/>
              <p:cNvSpPr>
                <a:spLocks noChangeArrowheads="1"/>
              </p:cNvSpPr>
              <p:nvPr/>
            </p:nvSpPr>
            <p:spPr bwMode="auto">
              <a:xfrm>
                <a:off x="2330" y="3120"/>
                <a:ext cx="783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rtl="1"/>
                <a:r>
                  <a:rPr lang="fa-IR" sz="1300" b="1">
                    <a:cs typeface="Times New Roman" pitchFamily="18" charset="0"/>
                  </a:rPr>
                  <a:t>تحقيقات كاربردي</a:t>
                </a:r>
              </a:p>
            </p:txBody>
          </p:sp>
          <p:sp>
            <p:nvSpPr>
              <p:cNvPr id="62478" name="Rectangle 14"/>
              <p:cNvSpPr>
                <a:spLocks noChangeArrowheads="1"/>
              </p:cNvSpPr>
              <p:nvPr/>
            </p:nvSpPr>
            <p:spPr bwMode="auto">
              <a:xfrm>
                <a:off x="1673" y="3120"/>
                <a:ext cx="657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rtl="1"/>
                <a:r>
                  <a:rPr lang="fa-IR" sz="1300" b="1">
                    <a:cs typeface="Times New Roman" pitchFamily="18" charset="0"/>
                  </a:rPr>
                  <a:t>تحقيقات پايه</a:t>
                </a:r>
              </a:p>
            </p:txBody>
          </p:sp>
          <p:sp>
            <p:nvSpPr>
              <p:cNvPr id="62479" name="Rectangle 15"/>
              <p:cNvSpPr>
                <a:spLocks noChangeArrowheads="1"/>
              </p:cNvSpPr>
              <p:nvPr/>
            </p:nvSpPr>
            <p:spPr bwMode="auto">
              <a:xfrm>
                <a:off x="761" y="3120"/>
                <a:ext cx="912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 rtl="1"/>
                <a:r>
                  <a:rPr lang="ar-SA" altLang="ko-KR" sz="1300" b="1">
                    <a:cs typeface="Times New Roman" pitchFamily="18" charset="0"/>
                  </a:rPr>
                  <a:t>مراحل مختلف توسعه در بخش اول</a:t>
                </a:r>
              </a:p>
            </p:txBody>
          </p:sp>
          <p:sp>
            <p:nvSpPr>
              <p:cNvPr id="62480" name="Rectangle 16"/>
              <p:cNvSpPr>
                <a:spLocks noChangeArrowheads="1"/>
              </p:cNvSpPr>
              <p:nvPr/>
            </p:nvSpPr>
            <p:spPr bwMode="auto">
              <a:xfrm>
                <a:off x="761" y="2832"/>
                <a:ext cx="9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justLow" rtl="1"/>
                <a:r>
                  <a:rPr lang="fa-IR" sz="1300" b="1">
                    <a:cs typeface="Times New Roman" pitchFamily="18" charset="0"/>
                  </a:rPr>
                  <a:t>كمكهاي بلاعوض</a:t>
                </a:r>
              </a:p>
            </p:txBody>
          </p:sp>
          <p:sp>
            <p:nvSpPr>
              <p:cNvPr id="62481" name="Rectangle 17"/>
              <p:cNvSpPr>
                <a:spLocks noChangeArrowheads="1"/>
              </p:cNvSpPr>
              <p:nvPr/>
            </p:nvSpPr>
            <p:spPr bwMode="auto">
              <a:xfrm>
                <a:off x="761" y="2544"/>
                <a:ext cx="9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justLow" rtl="1"/>
                <a:r>
                  <a:rPr lang="fa-IR" sz="1300" b="1">
                    <a:cs typeface="Times New Roman" pitchFamily="18" charset="0"/>
                  </a:rPr>
                  <a:t>مشاركت فردي</a:t>
                </a:r>
              </a:p>
            </p:txBody>
          </p:sp>
          <p:sp>
            <p:nvSpPr>
              <p:cNvPr id="62482" name="Rectangle 18"/>
              <p:cNvSpPr>
                <a:spLocks noChangeArrowheads="1"/>
              </p:cNvSpPr>
              <p:nvPr/>
            </p:nvSpPr>
            <p:spPr bwMode="auto">
              <a:xfrm>
                <a:off x="761" y="2256"/>
                <a:ext cx="9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justLow" rtl="1"/>
                <a:r>
                  <a:rPr lang="fa-IR" sz="1300" b="1">
                    <a:cs typeface="Times New Roman" pitchFamily="18" charset="0"/>
                  </a:rPr>
                  <a:t>وام حمايتي</a:t>
                </a:r>
              </a:p>
            </p:txBody>
          </p:sp>
          <p:sp>
            <p:nvSpPr>
              <p:cNvPr id="62483" name="Rectangle 19"/>
              <p:cNvSpPr>
                <a:spLocks noChangeArrowheads="1"/>
              </p:cNvSpPr>
              <p:nvPr/>
            </p:nvSpPr>
            <p:spPr bwMode="auto">
              <a:xfrm>
                <a:off x="761" y="1968"/>
                <a:ext cx="9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justLow" rtl="1"/>
                <a:r>
                  <a:rPr lang="fa-IR" sz="1300" b="1">
                    <a:cs typeface="Times New Roman" pitchFamily="18" charset="0"/>
                  </a:rPr>
                  <a:t>ارائه خدمات</a:t>
                </a:r>
              </a:p>
            </p:txBody>
          </p:sp>
          <p:sp>
            <p:nvSpPr>
              <p:cNvPr id="62484" name="Rectangle 20"/>
              <p:cNvSpPr>
                <a:spLocks noChangeArrowheads="1"/>
              </p:cNvSpPr>
              <p:nvPr/>
            </p:nvSpPr>
            <p:spPr bwMode="auto">
              <a:xfrm>
                <a:off x="761" y="1680"/>
                <a:ext cx="9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justLow" rtl="1"/>
                <a:r>
                  <a:rPr lang="fa-IR" sz="1300" b="1">
                    <a:cs typeface="Times New Roman" pitchFamily="18" charset="0"/>
                  </a:rPr>
                  <a:t>خريد خدمت</a:t>
                </a:r>
              </a:p>
            </p:txBody>
          </p:sp>
          <p:sp>
            <p:nvSpPr>
              <p:cNvPr id="62485" name="Rectangle 21"/>
              <p:cNvSpPr>
                <a:spLocks noChangeArrowheads="1"/>
              </p:cNvSpPr>
              <p:nvPr/>
            </p:nvSpPr>
            <p:spPr bwMode="auto">
              <a:xfrm>
                <a:off x="761" y="1392"/>
                <a:ext cx="9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justLow" rtl="1"/>
                <a:r>
                  <a:rPr lang="fa-IR" sz="1300" b="1">
                    <a:cs typeface="Times New Roman" pitchFamily="18" charset="0"/>
                  </a:rPr>
                  <a:t>يارانه </a:t>
                </a:r>
              </a:p>
            </p:txBody>
          </p:sp>
          <p:sp>
            <p:nvSpPr>
              <p:cNvPr id="62486" name="Rectangle 22"/>
              <p:cNvSpPr>
                <a:spLocks noChangeArrowheads="1"/>
              </p:cNvSpPr>
              <p:nvPr/>
            </p:nvSpPr>
            <p:spPr bwMode="auto">
              <a:xfrm>
                <a:off x="1673" y="1104"/>
                <a:ext cx="3792" cy="2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r" rtl="1">
                  <a:spcBef>
                    <a:spcPct val="20000"/>
                  </a:spcBef>
                </a:pPr>
                <a:endParaRPr lang="en-US" sz="1300" b="1">
                  <a:solidFill>
                    <a:srgbClr val="2C0670"/>
                  </a:solidFill>
                  <a:cs typeface="B Mitra" pitchFamily="2" charset="-78"/>
                </a:endParaRPr>
              </a:p>
            </p:txBody>
          </p:sp>
          <p:sp>
            <p:nvSpPr>
              <p:cNvPr id="62487" name="Rectangle 23"/>
              <p:cNvSpPr>
                <a:spLocks noChangeArrowheads="1"/>
              </p:cNvSpPr>
              <p:nvPr/>
            </p:nvSpPr>
            <p:spPr bwMode="auto">
              <a:xfrm>
                <a:off x="761" y="1104"/>
                <a:ext cx="9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justLow" rtl="1"/>
                <a:r>
                  <a:rPr lang="fa-IR" sz="1300" b="1">
                    <a:cs typeface="Times New Roman" pitchFamily="18" charset="0"/>
                  </a:rPr>
                  <a:t>تضمين اعتبار</a:t>
                </a:r>
              </a:p>
            </p:txBody>
          </p:sp>
          <p:sp>
            <p:nvSpPr>
              <p:cNvPr id="62488" name="Line 24"/>
              <p:cNvSpPr>
                <a:spLocks noChangeShapeType="1"/>
              </p:cNvSpPr>
              <p:nvPr/>
            </p:nvSpPr>
            <p:spPr bwMode="auto">
              <a:xfrm>
                <a:off x="761" y="1104"/>
                <a:ext cx="47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9" name="Line 25"/>
              <p:cNvSpPr>
                <a:spLocks noChangeShapeType="1"/>
              </p:cNvSpPr>
              <p:nvPr/>
            </p:nvSpPr>
            <p:spPr bwMode="auto">
              <a:xfrm>
                <a:off x="761" y="1392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0" name="Line 26"/>
              <p:cNvSpPr>
                <a:spLocks noChangeShapeType="1"/>
              </p:cNvSpPr>
              <p:nvPr/>
            </p:nvSpPr>
            <p:spPr bwMode="auto">
              <a:xfrm>
                <a:off x="761" y="1680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1" name="Line 27"/>
              <p:cNvSpPr>
                <a:spLocks noChangeShapeType="1"/>
              </p:cNvSpPr>
              <p:nvPr/>
            </p:nvSpPr>
            <p:spPr bwMode="auto">
              <a:xfrm>
                <a:off x="761" y="1968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2" name="Line 28"/>
              <p:cNvSpPr>
                <a:spLocks noChangeShapeType="1"/>
              </p:cNvSpPr>
              <p:nvPr/>
            </p:nvSpPr>
            <p:spPr bwMode="auto">
              <a:xfrm>
                <a:off x="761" y="2256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3" name="Line 29"/>
              <p:cNvSpPr>
                <a:spLocks noChangeShapeType="1"/>
              </p:cNvSpPr>
              <p:nvPr/>
            </p:nvSpPr>
            <p:spPr bwMode="auto">
              <a:xfrm>
                <a:off x="761" y="2544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4" name="Line 30"/>
              <p:cNvSpPr>
                <a:spLocks noChangeShapeType="1"/>
              </p:cNvSpPr>
              <p:nvPr/>
            </p:nvSpPr>
            <p:spPr bwMode="auto">
              <a:xfrm>
                <a:off x="761" y="2832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5" name="Line 31"/>
              <p:cNvSpPr>
                <a:spLocks noChangeShapeType="1"/>
              </p:cNvSpPr>
              <p:nvPr/>
            </p:nvSpPr>
            <p:spPr bwMode="auto">
              <a:xfrm>
                <a:off x="761" y="3120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6" name="Line 32"/>
              <p:cNvSpPr>
                <a:spLocks noChangeShapeType="1"/>
              </p:cNvSpPr>
              <p:nvPr/>
            </p:nvSpPr>
            <p:spPr bwMode="auto">
              <a:xfrm>
                <a:off x="761" y="3427"/>
                <a:ext cx="47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7" name="Line 33"/>
              <p:cNvSpPr>
                <a:spLocks noChangeShapeType="1"/>
              </p:cNvSpPr>
              <p:nvPr/>
            </p:nvSpPr>
            <p:spPr bwMode="auto">
              <a:xfrm>
                <a:off x="761" y="3859"/>
                <a:ext cx="470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8" name="Line 34"/>
              <p:cNvSpPr>
                <a:spLocks noChangeShapeType="1"/>
              </p:cNvSpPr>
              <p:nvPr/>
            </p:nvSpPr>
            <p:spPr bwMode="auto">
              <a:xfrm>
                <a:off x="761" y="1104"/>
                <a:ext cx="0" cy="2755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9" name="Line 35"/>
              <p:cNvSpPr>
                <a:spLocks noChangeShapeType="1"/>
              </p:cNvSpPr>
              <p:nvPr/>
            </p:nvSpPr>
            <p:spPr bwMode="auto">
              <a:xfrm>
                <a:off x="1673" y="1104"/>
                <a:ext cx="0" cy="27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0" name="Line 36"/>
              <p:cNvSpPr>
                <a:spLocks noChangeShapeType="1"/>
              </p:cNvSpPr>
              <p:nvPr/>
            </p:nvSpPr>
            <p:spPr bwMode="auto">
              <a:xfrm>
                <a:off x="5465" y="1104"/>
                <a:ext cx="0" cy="2755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1" name="Line 37"/>
              <p:cNvSpPr>
                <a:spLocks noChangeShapeType="1"/>
              </p:cNvSpPr>
              <p:nvPr/>
            </p:nvSpPr>
            <p:spPr bwMode="auto">
              <a:xfrm>
                <a:off x="2330" y="3120"/>
                <a:ext cx="0" cy="7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2" name="Line 38"/>
              <p:cNvSpPr>
                <a:spLocks noChangeShapeType="1"/>
              </p:cNvSpPr>
              <p:nvPr/>
            </p:nvSpPr>
            <p:spPr bwMode="auto">
              <a:xfrm>
                <a:off x="3113" y="3120"/>
                <a:ext cx="0" cy="7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3" name="Line 39"/>
              <p:cNvSpPr>
                <a:spLocks noChangeShapeType="1"/>
              </p:cNvSpPr>
              <p:nvPr/>
            </p:nvSpPr>
            <p:spPr bwMode="auto">
              <a:xfrm>
                <a:off x="3896" y="3120"/>
                <a:ext cx="0" cy="7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04" name="Line 40"/>
              <p:cNvSpPr>
                <a:spLocks noChangeShapeType="1"/>
              </p:cNvSpPr>
              <p:nvPr/>
            </p:nvSpPr>
            <p:spPr bwMode="auto">
              <a:xfrm>
                <a:off x="4682" y="3120"/>
                <a:ext cx="0" cy="7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5" name="Rectangle 41"/>
            <p:cNvSpPr>
              <a:spLocks noChangeArrowheads="1"/>
            </p:cNvSpPr>
            <p:nvPr/>
          </p:nvSpPr>
          <p:spPr bwMode="auto">
            <a:xfrm>
              <a:off x="-79" y="562"/>
              <a:ext cx="241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2506" name="Line 42"/>
            <p:cNvSpPr>
              <a:spLocks noChangeShapeType="1"/>
            </p:cNvSpPr>
            <p:nvPr/>
          </p:nvSpPr>
          <p:spPr bwMode="auto">
            <a:xfrm>
              <a:off x="5197" y="56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07" name="Line 43"/>
            <p:cNvSpPr>
              <a:spLocks noChangeShapeType="1"/>
            </p:cNvSpPr>
            <p:nvPr/>
          </p:nvSpPr>
          <p:spPr bwMode="auto">
            <a:xfrm>
              <a:off x="5197" y="57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08" name="Line 44"/>
            <p:cNvSpPr>
              <a:spLocks noChangeShapeType="1"/>
            </p:cNvSpPr>
            <p:nvPr/>
          </p:nvSpPr>
          <p:spPr bwMode="auto">
            <a:xfrm>
              <a:off x="5197" y="57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09" name="Line 45"/>
            <p:cNvSpPr>
              <a:spLocks noChangeShapeType="1"/>
            </p:cNvSpPr>
            <p:nvPr/>
          </p:nvSpPr>
          <p:spPr bwMode="auto">
            <a:xfrm>
              <a:off x="5197" y="56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10" name="Line 46"/>
            <p:cNvSpPr>
              <a:spLocks noChangeShapeType="1"/>
            </p:cNvSpPr>
            <p:nvPr/>
          </p:nvSpPr>
          <p:spPr bwMode="auto">
            <a:xfrm>
              <a:off x="5197" y="57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11" name="Line 47"/>
            <p:cNvSpPr>
              <a:spLocks noChangeShapeType="1"/>
            </p:cNvSpPr>
            <p:nvPr/>
          </p:nvSpPr>
          <p:spPr bwMode="auto">
            <a:xfrm>
              <a:off x="5197" y="58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12" name="Line 48"/>
            <p:cNvSpPr>
              <a:spLocks noChangeShapeType="1"/>
            </p:cNvSpPr>
            <p:nvPr/>
          </p:nvSpPr>
          <p:spPr bwMode="auto">
            <a:xfrm>
              <a:off x="5197" y="57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13" name="Line 49"/>
            <p:cNvSpPr>
              <a:spLocks noChangeShapeType="1"/>
            </p:cNvSpPr>
            <p:nvPr/>
          </p:nvSpPr>
          <p:spPr bwMode="auto">
            <a:xfrm>
              <a:off x="5197" y="58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14" name="Line 50"/>
            <p:cNvSpPr>
              <a:spLocks noChangeShapeType="1"/>
            </p:cNvSpPr>
            <p:nvPr/>
          </p:nvSpPr>
          <p:spPr bwMode="auto">
            <a:xfrm>
              <a:off x="5197" y="59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15" name="Line 51"/>
            <p:cNvSpPr>
              <a:spLocks noChangeShapeType="1"/>
            </p:cNvSpPr>
            <p:nvPr/>
          </p:nvSpPr>
          <p:spPr bwMode="auto">
            <a:xfrm>
              <a:off x="5197" y="58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16" name="Line 52"/>
            <p:cNvSpPr>
              <a:spLocks noChangeShapeType="1"/>
            </p:cNvSpPr>
            <p:nvPr/>
          </p:nvSpPr>
          <p:spPr bwMode="auto">
            <a:xfrm>
              <a:off x="5197" y="59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17" name="Line 53"/>
            <p:cNvSpPr>
              <a:spLocks noChangeShapeType="1"/>
            </p:cNvSpPr>
            <p:nvPr/>
          </p:nvSpPr>
          <p:spPr bwMode="auto">
            <a:xfrm>
              <a:off x="5197" y="60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18" name="Line 54"/>
            <p:cNvSpPr>
              <a:spLocks noChangeShapeType="1"/>
            </p:cNvSpPr>
            <p:nvPr/>
          </p:nvSpPr>
          <p:spPr bwMode="auto">
            <a:xfrm>
              <a:off x="5197" y="59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19" name="Line 55"/>
            <p:cNvSpPr>
              <a:spLocks noChangeShapeType="1"/>
            </p:cNvSpPr>
            <p:nvPr/>
          </p:nvSpPr>
          <p:spPr bwMode="auto">
            <a:xfrm>
              <a:off x="5197" y="60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20" name="Line 56"/>
            <p:cNvSpPr>
              <a:spLocks noChangeShapeType="1"/>
            </p:cNvSpPr>
            <p:nvPr/>
          </p:nvSpPr>
          <p:spPr bwMode="auto">
            <a:xfrm>
              <a:off x="5197" y="61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21" name="Line 57"/>
            <p:cNvSpPr>
              <a:spLocks noChangeShapeType="1"/>
            </p:cNvSpPr>
            <p:nvPr/>
          </p:nvSpPr>
          <p:spPr bwMode="auto">
            <a:xfrm>
              <a:off x="5197" y="60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22" name="Line 58"/>
            <p:cNvSpPr>
              <a:spLocks noChangeShapeType="1"/>
            </p:cNvSpPr>
            <p:nvPr/>
          </p:nvSpPr>
          <p:spPr bwMode="auto">
            <a:xfrm>
              <a:off x="5197" y="61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23" name="Line 59"/>
            <p:cNvSpPr>
              <a:spLocks noChangeShapeType="1"/>
            </p:cNvSpPr>
            <p:nvPr/>
          </p:nvSpPr>
          <p:spPr bwMode="auto">
            <a:xfrm>
              <a:off x="5197" y="62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24" name="Line 60"/>
            <p:cNvSpPr>
              <a:spLocks noChangeShapeType="1"/>
            </p:cNvSpPr>
            <p:nvPr/>
          </p:nvSpPr>
          <p:spPr bwMode="auto">
            <a:xfrm>
              <a:off x="5197" y="61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25" name="Line 61"/>
            <p:cNvSpPr>
              <a:spLocks noChangeShapeType="1"/>
            </p:cNvSpPr>
            <p:nvPr/>
          </p:nvSpPr>
          <p:spPr bwMode="auto">
            <a:xfrm>
              <a:off x="5197" y="62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26" name="Line 62"/>
            <p:cNvSpPr>
              <a:spLocks noChangeShapeType="1"/>
            </p:cNvSpPr>
            <p:nvPr/>
          </p:nvSpPr>
          <p:spPr bwMode="auto">
            <a:xfrm>
              <a:off x="5197" y="622"/>
              <a:ext cx="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27" name="Oval 63"/>
            <p:cNvSpPr>
              <a:spLocks noChangeArrowheads="1"/>
            </p:cNvSpPr>
            <p:nvPr/>
          </p:nvSpPr>
          <p:spPr bwMode="auto">
            <a:xfrm>
              <a:off x="1879" y="2923"/>
              <a:ext cx="228" cy="1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8" name="Oval 64"/>
            <p:cNvSpPr>
              <a:spLocks noChangeArrowheads="1"/>
            </p:cNvSpPr>
            <p:nvPr/>
          </p:nvSpPr>
          <p:spPr bwMode="auto">
            <a:xfrm>
              <a:off x="1859" y="1993"/>
              <a:ext cx="342" cy="31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9" name="Oval 65"/>
            <p:cNvSpPr>
              <a:spLocks noChangeArrowheads="1"/>
            </p:cNvSpPr>
            <p:nvPr/>
          </p:nvSpPr>
          <p:spPr bwMode="auto">
            <a:xfrm>
              <a:off x="1859" y="1697"/>
              <a:ext cx="253" cy="26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0" name="Oval 66"/>
            <p:cNvSpPr>
              <a:spLocks noChangeArrowheads="1"/>
            </p:cNvSpPr>
            <p:nvPr/>
          </p:nvSpPr>
          <p:spPr bwMode="auto">
            <a:xfrm>
              <a:off x="2551" y="2800"/>
              <a:ext cx="322" cy="3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1" name="Oval 67"/>
            <p:cNvSpPr>
              <a:spLocks noChangeArrowheads="1"/>
            </p:cNvSpPr>
            <p:nvPr/>
          </p:nvSpPr>
          <p:spPr bwMode="auto">
            <a:xfrm>
              <a:off x="2483" y="1639"/>
              <a:ext cx="299" cy="26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2" name="Oval 68"/>
            <p:cNvSpPr>
              <a:spLocks noChangeArrowheads="1"/>
            </p:cNvSpPr>
            <p:nvPr/>
          </p:nvSpPr>
          <p:spPr bwMode="auto">
            <a:xfrm>
              <a:off x="2508" y="1951"/>
              <a:ext cx="251" cy="2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3" name="Oval 69"/>
            <p:cNvSpPr>
              <a:spLocks noChangeArrowheads="1"/>
            </p:cNvSpPr>
            <p:nvPr/>
          </p:nvSpPr>
          <p:spPr bwMode="auto">
            <a:xfrm>
              <a:off x="3272" y="2775"/>
              <a:ext cx="365" cy="3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4" name="Oval 70"/>
            <p:cNvSpPr>
              <a:spLocks noChangeArrowheads="1"/>
            </p:cNvSpPr>
            <p:nvPr/>
          </p:nvSpPr>
          <p:spPr bwMode="auto">
            <a:xfrm>
              <a:off x="3210" y="2107"/>
              <a:ext cx="479" cy="44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5" name="Oval 71"/>
            <p:cNvSpPr>
              <a:spLocks noChangeArrowheads="1"/>
            </p:cNvSpPr>
            <p:nvPr/>
          </p:nvSpPr>
          <p:spPr bwMode="auto">
            <a:xfrm>
              <a:off x="3302" y="1929"/>
              <a:ext cx="274" cy="24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6" name="Oval 72"/>
            <p:cNvSpPr>
              <a:spLocks noChangeArrowheads="1"/>
            </p:cNvSpPr>
            <p:nvPr/>
          </p:nvSpPr>
          <p:spPr bwMode="auto">
            <a:xfrm>
              <a:off x="4169" y="1200"/>
              <a:ext cx="116" cy="1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7" name="Oval 73"/>
            <p:cNvSpPr>
              <a:spLocks noChangeArrowheads="1"/>
            </p:cNvSpPr>
            <p:nvPr/>
          </p:nvSpPr>
          <p:spPr bwMode="auto">
            <a:xfrm>
              <a:off x="3302" y="1394"/>
              <a:ext cx="251" cy="2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8" name="Oval 74"/>
            <p:cNvSpPr>
              <a:spLocks noChangeArrowheads="1"/>
            </p:cNvSpPr>
            <p:nvPr/>
          </p:nvSpPr>
          <p:spPr bwMode="auto">
            <a:xfrm>
              <a:off x="4160" y="2910"/>
              <a:ext cx="205" cy="1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9" name="Oval 75"/>
            <p:cNvSpPr>
              <a:spLocks noChangeArrowheads="1"/>
            </p:cNvSpPr>
            <p:nvPr/>
          </p:nvSpPr>
          <p:spPr bwMode="auto">
            <a:xfrm>
              <a:off x="4206" y="2687"/>
              <a:ext cx="91" cy="8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0" name="Oval 76"/>
            <p:cNvSpPr>
              <a:spLocks noChangeArrowheads="1"/>
            </p:cNvSpPr>
            <p:nvPr/>
          </p:nvSpPr>
          <p:spPr bwMode="auto">
            <a:xfrm>
              <a:off x="3978" y="2107"/>
              <a:ext cx="479" cy="446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1" name="Oval 77"/>
            <p:cNvSpPr>
              <a:spLocks noChangeArrowheads="1"/>
            </p:cNvSpPr>
            <p:nvPr/>
          </p:nvSpPr>
          <p:spPr bwMode="auto">
            <a:xfrm>
              <a:off x="4183" y="1996"/>
              <a:ext cx="91" cy="8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2" name="Oval 78"/>
            <p:cNvSpPr>
              <a:spLocks noChangeArrowheads="1"/>
            </p:cNvSpPr>
            <p:nvPr/>
          </p:nvSpPr>
          <p:spPr bwMode="auto">
            <a:xfrm>
              <a:off x="4183" y="1750"/>
              <a:ext cx="91" cy="8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3" name="Oval 79"/>
            <p:cNvSpPr>
              <a:spLocks noChangeArrowheads="1"/>
            </p:cNvSpPr>
            <p:nvPr/>
          </p:nvSpPr>
          <p:spPr bwMode="auto">
            <a:xfrm>
              <a:off x="4974" y="2932"/>
              <a:ext cx="137" cy="1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4" name="Oval 80"/>
            <p:cNvSpPr>
              <a:spLocks noChangeArrowheads="1"/>
            </p:cNvSpPr>
            <p:nvPr/>
          </p:nvSpPr>
          <p:spPr bwMode="auto">
            <a:xfrm>
              <a:off x="4997" y="2732"/>
              <a:ext cx="91" cy="8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5" name="Oval 81"/>
            <p:cNvSpPr>
              <a:spLocks noChangeArrowheads="1"/>
            </p:cNvSpPr>
            <p:nvPr/>
          </p:nvSpPr>
          <p:spPr bwMode="auto">
            <a:xfrm>
              <a:off x="4860" y="2152"/>
              <a:ext cx="365" cy="3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6" name="Oval 82"/>
            <p:cNvSpPr>
              <a:spLocks noChangeArrowheads="1"/>
            </p:cNvSpPr>
            <p:nvPr/>
          </p:nvSpPr>
          <p:spPr bwMode="auto">
            <a:xfrm>
              <a:off x="4929" y="1639"/>
              <a:ext cx="251" cy="22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7" name="Oval 83"/>
            <p:cNvSpPr>
              <a:spLocks noChangeArrowheads="1"/>
            </p:cNvSpPr>
            <p:nvPr/>
          </p:nvSpPr>
          <p:spPr bwMode="auto">
            <a:xfrm>
              <a:off x="4929" y="1951"/>
              <a:ext cx="114" cy="1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8" name="Rectangle 84"/>
            <p:cNvSpPr>
              <a:spLocks noChangeArrowheads="1"/>
            </p:cNvSpPr>
            <p:nvPr/>
          </p:nvSpPr>
          <p:spPr bwMode="auto">
            <a:xfrm>
              <a:off x="1261" y="1145"/>
              <a:ext cx="241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 smtClean="0"/>
              <a:t>راهكارها</a:t>
            </a:r>
            <a:r>
              <a:rPr lang="fa-IR" dirty="0" smtClean="0"/>
              <a:t> </a:t>
            </a:r>
            <a:r>
              <a:rPr lang="fa-IR" dirty="0"/>
              <a:t>در بخش اول</a:t>
            </a:r>
            <a:r>
              <a:rPr lang="en-US" dirty="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420938"/>
            <a:ext cx="6781800" cy="2590800"/>
          </a:xfrm>
        </p:spPr>
        <p:txBody>
          <a:bodyPr/>
          <a:lstStyle/>
          <a:p>
            <a:r>
              <a:rPr lang="fa-IR"/>
              <a:t>تقسيم كار و تخصصي كردن خدمات نهادهاي مالي </a:t>
            </a:r>
          </a:p>
          <a:p>
            <a:r>
              <a:rPr lang="fa-IR"/>
              <a:t>ايجاد مراكز مشاوره طرحها</a:t>
            </a:r>
          </a:p>
          <a:p>
            <a:r>
              <a:rPr lang="fa-IR"/>
              <a:t>ايجاد شبكه همكاري فعاليتهاي مالي و زيرساختي</a:t>
            </a:r>
            <a:r>
              <a:rPr lang="en-US"/>
              <a:t> </a:t>
            </a:r>
            <a:endParaRPr lang="fa-IR"/>
          </a:p>
          <a:p>
            <a:r>
              <a:rPr lang="fa-IR"/>
              <a:t>اولويت‌گذاري و نظارت بر پروژه‌هاي علم وفناوري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نهادهاي متولي تامين مالي در بخش دوم</a:t>
            </a:r>
            <a:r>
              <a:rPr lang="en-US"/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205038"/>
            <a:ext cx="6121400" cy="4114800"/>
          </a:xfrm>
        </p:spPr>
        <p:txBody>
          <a:bodyPr/>
          <a:lstStyle/>
          <a:p>
            <a:r>
              <a:rPr lang="fa-IR"/>
              <a:t>نهادهاي متولي توسعه كسب و كار دانش‌بنيان</a:t>
            </a:r>
            <a:r>
              <a:rPr lang="en-US"/>
              <a:t> </a:t>
            </a:r>
          </a:p>
          <a:p>
            <a:endParaRPr lang="fa-IR"/>
          </a:p>
          <a:p>
            <a:r>
              <a:rPr lang="fa-IR"/>
              <a:t>نهادهاي متولي بازار پول</a:t>
            </a:r>
            <a:r>
              <a:rPr lang="en-US"/>
              <a:t> </a:t>
            </a:r>
          </a:p>
          <a:p>
            <a:endParaRPr lang="fa-IR"/>
          </a:p>
          <a:p>
            <a:r>
              <a:rPr lang="fa-IR"/>
              <a:t>نهادهاي متولي بازار سرمايه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نهادهاي متولي بازار پول</a:t>
            </a:r>
            <a:endParaRPr lang="en-US"/>
          </a:p>
        </p:txBody>
      </p:sp>
      <p:grpSp>
        <p:nvGrpSpPr>
          <p:cNvPr id="2" name="Content Placeholder 70658"/>
          <p:cNvGrpSpPr>
            <a:grpSpLocks noChangeAspect="1"/>
          </p:cNvGrpSpPr>
          <p:nvPr/>
        </p:nvGrpSpPr>
        <p:grpSpPr bwMode="auto">
          <a:xfrm>
            <a:off x="1471613" y="1600200"/>
            <a:ext cx="6629400" cy="6172200"/>
            <a:chOff x="1078" y="2520"/>
            <a:chExt cx="9360" cy="12060"/>
          </a:xfrm>
        </p:grpSpPr>
        <p:graphicFrame>
          <p:nvGraphicFramePr>
            <p:cNvPr id="13" name="Diagram 12"/>
            <p:cNvGraphicFramePr/>
            <p:nvPr/>
          </p:nvGraphicFramePr>
          <p:xfrm>
            <a:off x="1078" y="2520"/>
            <a:ext cx="9360" cy="120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4110" name="_s1230"/>
            <p:cNvCxnSpPr>
              <a:cxnSpLocks noChangeShapeType="1"/>
            </p:cNvCxnSpPr>
            <p:nvPr/>
          </p:nvCxnSpPr>
          <p:spPr bwMode="auto">
            <a:xfrm>
              <a:off x="8638" y="6480"/>
              <a:ext cx="360" cy="1"/>
            </a:xfrm>
            <a:prstGeom prst="straightConnector1">
              <a:avLst/>
            </a:prstGeom>
            <a:noFill/>
            <a:ln w="28575">
              <a:solidFill>
                <a:srgbClr val="5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1" name="_s1228"/>
            <p:cNvCxnSpPr>
              <a:cxnSpLocks noChangeShapeType="1"/>
            </p:cNvCxnSpPr>
            <p:nvPr/>
          </p:nvCxnSpPr>
          <p:spPr bwMode="auto">
            <a:xfrm rot="10800000">
              <a:off x="8988" y="6480"/>
              <a:ext cx="180" cy="2790"/>
            </a:xfrm>
            <a:prstGeom prst="bentConnector3">
              <a:avLst>
                <a:gd name="adj1" fmla="val 30000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2" name="_s1226"/>
            <p:cNvCxnSpPr>
              <a:cxnSpLocks noChangeShapeType="1"/>
            </p:cNvCxnSpPr>
            <p:nvPr/>
          </p:nvCxnSpPr>
          <p:spPr bwMode="auto">
            <a:xfrm rot="10800000">
              <a:off x="8998" y="6480"/>
              <a:ext cx="180" cy="2160"/>
            </a:xfrm>
            <a:prstGeom prst="bentConnector3">
              <a:avLst>
                <a:gd name="adj1" fmla="val 30000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3" name="_s1152"/>
            <p:cNvCxnSpPr>
              <a:cxnSpLocks noChangeShapeType="1"/>
            </p:cNvCxnSpPr>
            <p:nvPr/>
          </p:nvCxnSpPr>
          <p:spPr bwMode="auto">
            <a:xfrm flipV="1">
              <a:off x="8517" y="5693"/>
              <a:ext cx="695" cy="366"/>
            </a:xfrm>
            <a:prstGeom prst="bentConnector3">
              <a:avLst>
                <a:gd name="adj1" fmla="val 49676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4" name="_s1154"/>
            <p:cNvCxnSpPr>
              <a:cxnSpLocks noChangeShapeType="1"/>
            </p:cNvCxnSpPr>
            <p:nvPr/>
          </p:nvCxnSpPr>
          <p:spPr bwMode="auto">
            <a:xfrm rot="10800000">
              <a:off x="8998" y="6480"/>
              <a:ext cx="180" cy="1601"/>
            </a:xfrm>
            <a:prstGeom prst="bentConnector3">
              <a:avLst>
                <a:gd name="adj1" fmla="val 300000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176"/>
            <p:cNvSpPr>
              <a:spLocks noChangeArrowheads="1"/>
            </p:cNvSpPr>
            <p:nvPr/>
          </p:nvSpPr>
          <p:spPr bwMode="auto">
            <a:xfrm>
              <a:off x="9213" y="5231"/>
              <a:ext cx="1003" cy="9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40810" tIns="20405" rIns="40810" bIns="2040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B Mitra" panose="00000400000000000000" pitchFamily="2" charset="-78"/>
                </a:rPr>
                <a:t>بانک های تجاری</a:t>
              </a:r>
              <a:endPara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Mitra" panose="00000400000000000000" pitchFamily="2" charset="-78"/>
              </a:endParaRP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Mitra" panose="00000400000000000000" pitchFamily="2" charset="-78"/>
              </a:endParaRPr>
            </a:p>
          </p:txBody>
        </p:sp>
        <p:sp>
          <p:nvSpPr>
            <p:cNvPr id="4" name="_s1178"/>
            <p:cNvSpPr>
              <a:spLocks noChangeArrowheads="1"/>
            </p:cNvSpPr>
            <p:nvPr/>
          </p:nvSpPr>
          <p:spPr bwMode="auto">
            <a:xfrm>
              <a:off x="8998" y="7805"/>
              <a:ext cx="1440" cy="4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55449" tIns="27724" rIns="55449" bIns="2772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B Mitra" panose="00000400000000000000" pitchFamily="2" charset="-78"/>
                </a:rPr>
                <a:t>بانک رفاه کارگران </a:t>
              </a:r>
              <a:endPara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Mitra" panose="00000400000000000000" pitchFamily="2" charset="-78"/>
              </a:endParaRPr>
            </a:p>
          </p:txBody>
        </p:sp>
        <p:sp>
          <p:nvSpPr>
            <p:cNvPr id="5" name="_s1179"/>
            <p:cNvSpPr>
              <a:spLocks noChangeArrowheads="1"/>
            </p:cNvSpPr>
            <p:nvPr/>
          </p:nvSpPr>
          <p:spPr bwMode="auto">
            <a:xfrm>
              <a:off x="8998" y="6300"/>
              <a:ext cx="1440" cy="4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67620" tIns="33810" rIns="67620" bIns="3381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B Mitra" panose="00000400000000000000" pitchFamily="2" charset="-78"/>
                </a:rPr>
                <a:t>بانک ملی </a:t>
              </a:r>
              <a:endPara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Mitra" panose="00000400000000000000" pitchFamily="2" charset="-78"/>
              </a:endParaRPr>
            </a:p>
          </p:txBody>
        </p:sp>
        <p:sp>
          <p:nvSpPr>
            <p:cNvPr id="6" name="_s1180"/>
            <p:cNvSpPr>
              <a:spLocks noChangeArrowheads="1"/>
            </p:cNvSpPr>
            <p:nvPr/>
          </p:nvSpPr>
          <p:spPr bwMode="auto">
            <a:xfrm>
              <a:off x="8998" y="6840"/>
              <a:ext cx="1440" cy="3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79553" tIns="39776" rIns="79553" bIns="397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B Mitra" panose="00000400000000000000" pitchFamily="2" charset="-78"/>
                </a:rPr>
                <a:t>بانک ملت</a:t>
              </a:r>
              <a:endPara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Mitra" panose="00000400000000000000" pitchFamily="2" charset="-78"/>
              </a:endParaRPr>
            </a:p>
          </p:txBody>
        </p:sp>
        <p:sp>
          <p:nvSpPr>
            <p:cNvPr id="7" name="_s1188"/>
            <p:cNvSpPr>
              <a:spLocks noChangeArrowheads="1"/>
            </p:cNvSpPr>
            <p:nvPr/>
          </p:nvSpPr>
          <p:spPr bwMode="auto">
            <a:xfrm>
              <a:off x="8998" y="7275"/>
              <a:ext cx="1440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B Mitra" panose="00000400000000000000" pitchFamily="2" charset="-78"/>
                </a:rPr>
                <a:t>بانک سپه</a:t>
              </a:r>
              <a:endPara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Mitra" panose="00000400000000000000" pitchFamily="2" charset="-78"/>
              </a:endParaRPr>
            </a:p>
          </p:txBody>
        </p:sp>
        <p:sp>
          <p:nvSpPr>
            <p:cNvPr id="8" name="_s1225"/>
            <p:cNvSpPr>
              <a:spLocks noChangeArrowheads="1"/>
            </p:cNvSpPr>
            <p:nvPr/>
          </p:nvSpPr>
          <p:spPr bwMode="auto">
            <a:xfrm>
              <a:off x="8998" y="8321"/>
              <a:ext cx="1440" cy="4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B Mitra" panose="00000400000000000000" pitchFamily="2" charset="-78"/>
                </a:rPr>
                <a:t>بانک صادرات</a:t>
              </a:r>
              <a:endPara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Mitra" panose="00000400000000000000" pitchFamily="2" charset="-78"/>
              </a:endParaRPr>
            </a:p>
          </p:txBody>
        </p:sp>
        <p:sp>
          <p:nvSpPr>
            <p:cNvPr id="9" name="_s1227"/>
            <p:cNvSpPr>
              <a:spLocks noChangeArrowheads="1"/>
            </p:cNvSpPr>
            <p:nvPr/>
          </p:nvSpPr>
          <p:spPr bwMode="auto">
            <a:xfrm>
              <a:off x="8998" y="9000"/>
              <a:ext cx="1440" cy="54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B Mitra" panose="00000400000000000000" pitchFamily="2" charset="-78"/>
                </a:rPr>
                <a:t>بانک تجارت</a:t>
              </a:r>
              <a:endPara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Mitra" panose="00000400000000000000" pitchFamily="2" charset="-78"/>
              </a:endParaRPr>
            </a:p>
          </p:txBody>
        </p:sp>
        <p:sp>
          <p:nvSpPr>
            <p:cNvPr id="10" name="_s1229"/>
            <p:cNvSpPr>
              <a:spLocks noChangeArrowheads="1"/>
            </p:cNvSpPr>
            <p:nvPr/>
          </p:nvSpPr>
          <p:spPr bwMode="auto">
            <a:xfrm>
              <a:off x="8998" y="9720"/>
              <a:ext cx="1440" cy="99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B Mitra" panose="00000400000000000000" pitchFamily="2" charset="-78"/>
                </a:rPr>
                <a:t>شرکت ملی پست بانک ايران</a:t>
              </a:r>
              <a:endParaRPr kumimoji="0" lang="en-US" alt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B Mitra" panose="00000400000000000000" pitchFamily="2" charset="-78"/>
              </a:endParaRPr>
            </a:p>
          </p:txBody>
        </p:sp>
        <p:sp>
          <p:nvSpPr>
            <p:cNvPr id="11" name="_s1152"/>
            <p:cNvSpPr>
              <a:spLocks noChangeShapeType="1"/>
            </p:cNvSpPr>
            <p:nvPr/>
          </p:nvSpPr>
          <p:spPr bwMode="auto">
            <a:xfrm rot="10800000" flipV="1">
              <a:off x="8638" y="7560"/>
              <a:ext cx="360" cy="204"/>
            </a:xfrm>
            <a:prstGeom prst="bentConnector3">
              <a:avLst>
                <a:gd name="adj1" fmla="val 100833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_s1228"/>
            <p:cNvSpPr>
              <a:spLocks noChangeShapeType="1"/>
            </p:cNvSpPr>
            <p:nvPr/>
          </p:nvSpPr>
          <p:spPr bwMode="auto">
            <a:xfrm rot="16200000" flipH="1">
              <a:off x="8358" y="9450"/>
              <a:ext cx="900" cy="360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156" name="AutoShape 60"/>
            <p:cNvCxnSpPr>
              <a:cxnSpLocks noChangeShapeType="1"/>
              <a:stCxn id="3" idx="2"/>
              <a:endCxn id="5" idx="0"/>
            </p:cNvCxnSpPr>
            <p:nvPr/>
          </p:nvCxnSpPr>
          <p:spPr bwMode="auto">
            <a:xfrm>
              <a:off x="9714" y="6155"/>
              <a:ext cx="5" cy="14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3834602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808912" cy="1658938"/>
          </a:xfrm>
        </p:spPr>
        <p:txBody>
          <a:bodyPr/>
          <a:lstStyle/>
          <a:p>
            <a:r>
              <a:rPr lang="ar-SA" b="0"/>
              <a:t>گروه بندي ابزارهاي مورد استفاده در</a:t>
            </a:r>
            <a:r>
              <a:rPr lang="fa-IR" b="0"/>
              <a:t> </a:t>
            </a:r>
            <a:r>
              <a:rPr lang="ar-SA" b="0"/>
              <a:t>نظام بانکداري </a:t>
            </a:r>
            <a:r>
              <a:rPr lang="fa-IR" b="0"/>
              <a:t> </a:t>
            </a:r>
            <a:r>
              <a:rPr lang="ar-SA" b="0"/>
              <a:t>اسلامي ايران</a:t>
            </a:r>
            <a:endParaRPr lang="en-US"/>
          </a:p>
        </p:txBody>
      </p:sp>
      <p:grpSp>
        <p:nvGrpSpPr>
          <p:cNvPr id="71698" name="Group 18"/>
          <p:cNvGrpSpPr>
            <a:grpSpLocks/>
          </p:cNvGrpSpPr>
          <p:nvPr/>
        </p:nvGrpSpPr>
        <p:grpSpPr bwMode="auto">
          <a:xfrm>
            <a:off x="1143000" y="1600200"/>
            <a:ext cx="5649913" cy="5541963"/>
            <a:chOff x="720" y="1008"/>
            <a:chExt cx="3559" cy="3491"/>
          </a:xfrm>
        </p:grpSpPr>
        <p:sp>
          <p:nvSpPr>
            <p:cNvPr id="71684" name="Rectangle 4"/>
            <p:cNvSpPr>
              <a:spLocks noChangeArrowheads="1"/>
            </p:cNvSpPr>
            <p:nvPr/>
          </p:nvSpPr>
          <p:spPr bwMode="auto">
            <a:xfrm>
              <a:off x="3031" y="1199"/>
              <a:ext cx="1248" cy="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rtl="1">
                <a:spcBef>
                  <a:spcPct val="20000"/>
                </a:spcBef>
              </a:pPr>
              <a:endParaRPr lang="en-US" sz="1400">
                <a:solidFill>
                  <a:srgbClr val="2C0670"/>
                </a:solidFill>
                <a:cs typeface="B Mitra" pitchFamily="2" charset="-78"/>
              </a:endParaRPr>
            </a:p>
          </p:txBody>
        </p:sp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720" y="1199"/>
              <a:ext cx="2311" cy="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 rtl="1"/>
              <a:r>
                <a:rPr lang="fa-IR" sz="1400">
                  <a:cs typeface="Times New Roman" pitchFamily="18" charset="0"/>
                </a:rPr>
                <a:t>1- فروش اقساطي       2- مشارکت مدني</a:t>
              </a:r>
              <a:endParaRPr lang="en-US" sz="1400">
                <a:cs typeface="Times New Roman" pitchFamily="18" charset="0"/>
              </a:endParaRPr>
            </a:p>
            <a:p>
              <a:pPr algn="r" rtl="1"/>
              <a:r>
                <a:rPr lang="fa-IR" sz="1400">
                  <a:cs typeface="Times New Roman" pitchFamily="18" charset="0"/>
                </a:rPr>
                <a:t>3- مشارکت حقوقي     4- اجاره به شرط تمليک</a:t>
              </a:r>
              <a:endParaRPr lang="en-US" sz="1400">
                <a:cs typeface="Times New Roman" pitchFamily="18" charset="0"/>
              </a:endParaRPr>
            </a:p>
            <a:p>
              <a:pPr algn="r" rtl="1"/>
              <a:r>
                <a:rPr lang="fa-IR" sz="1400">
                  <a:cs typeface="Times New Roman" pitchFamily="18" charset="0"/>
                </a:rPr>
                <a:t>5- سلف                  6- سرمايه گذاري مستقيم</a:t>
              </a:r>
              <a:endParaRPr lang="en-US" sz="1400">
                <a:cs typeface="B Mitra" pitchFamily="2" charset="-78"/>
              </a:endParaRPr>
            </a:p>
            <a:p>
              <a:pPr algn="r" rtl="1"/>
              <a:r>
                <a:rPr lang="fa-IR" sz="1400">
                  <a:cs typeface="B Mitra" pitchFamily="2" charset="-78"/>
                </a:rPr>
                <a:t>7- قرض الحسنه         8- مزارعه</a:t>
              </a:r>
              <a:endParaRPr lang="en-US" sz="1400">
                <a:cs typeface="B Mitra" pitchFamily="2" charset="-78"/>
              </a:endParaRPr>
            </a:p>
            <a:p>
              <a:pPr algn="r" rtl="1"/>
              <a:r>
                <a:rPr lang="fa-IR" sz="1400">
                  <a:cs typeface="B Mitra" pitchFamily="2" charset="-78"/>
                </a:rPr>
                <a:t>9- مساقات              10- جعالي</a:t>
              </a:r>
            </a:p>
            <a:p>
              <a:pPr algn="r" rtl="1"/>
              <a:endParaRPr lang="fa-IR" sz="1400">
                <a:cs typeface="B Mitra" pitchFamily="2" charset="-78"/>
              </a:endParaRPr>
            </a:p>
            <a:p>
              <a:pPr algn="r" rtl="1"/>
              <a:endParaRPr lang="en-US" sz="1400">
                <a:cs typeface="B Mitra" pitchFamily="2" charset="-78"/>
              </a:endParaRPr>
            </a:p>
            <a:p>
              <a:pPr algn="r" rtl="1"/>
              <a:r>
                <a:rPr lang="fa-IR" sz="1400">
                  <a:cs typeface="B Mitra" pitchFamily="2" charset="-78"/>
                </a:rPr>
                <a:t>1- مضاربه                 2- مشارکت مدني</a:t>
              </a:r>
              <a:endParaRPr lang="en-US" sz="1400">
                <a:cs typeface="B Mitra" pitchFamily="2" charset="-78"/>
              </a:endParaRPr>
            </a:p>
            <a:p>
              <a:pPr algn="r" rtl="1"/>
              <a:r>
                <a:rPr lang="fa-IR" sz="1400">
                  <a:cs typeface="B Mitra" pitchFamily="2" charset="-78"/>
                </a:rPr>
                <a:t>3- مشارکت حقوقي      4- جعاله</a:t>
              </a:r>
            </a:p>
            <a:p>
              <a:pPr algn="r" rtl="1"/>
              <a:endParaRPr lang="fa-IR" sz="1400">
                <a:cs typeface="B Mitra" pitchFamily="2" charset="-78"/>
              </a:endParaRPr>
            </a:p>
            <a:p>
              <a:pPr algn="r" rtl="1"/>
              <a:endParaRPr lang="en-US" sz="1400">
                <a:cs typeface="B Mitra" pitchFamily="2" charset="-78"/>
              </a:endParaRPr>
            </a:p>
            <a:p>
              <a:pPr algn="r" rtl="1"/>
              <a:r>
                <a:rPr lang="fa-IR" sz="1400">
                  <a:cs typeface="B Mitra" pitchFamily="2" charset="-78"/>
                </a:rPr>
                <a:t>1- مشارکت مدني            2- مشارکت حقوقي</a:t>
              </a:r>
              <a:endParaRPr lang="en-US" sz="1400">
                <a:cs typeface="B Mitra" pitchFamily="2" charset="-78"/>
              </a:endParaRPr>
            </a:p>
            <a:p>
              <a:pPr algn="r" rtl="1"/>
              <a:r>
                <a:rPr lang="fa-IR" sz="1400">
                  <a:cs typeface="B Mitra" pitchFamily="2" charset="-78"/>
                </a:rPr>
                <a:t>3- اجاره به شرط تمليک     4- فروش اقساطي</a:t>
              </a:r>
              <a:endParaRPr lang="en-US" sz="1400">
                <a:cs typeface="B Mitra" pitchFamily="2" charset="-78"/>
              </a:endParaRPr>
            </a:p>
            <a:p>
              <a:pPr algn="r" rtl="1"/>
              <a:r>
                <a:rPr lang="fa-IR" sz="1400">
                  <a:cs typeface="B Mitra" pitchFamily="2" charset="-78"/>
                </a:rPr>
                <a:t>5- جعاله</a:t>
              </a:r>
            </a:p>
            <a:p>
              <a:pPr algn="r" rtl="1"/>
              <a:endParaRPr lang="fa-IR" sz="1400">
                <a:cs typeface="B Mitra" pitchFamily="2" charset="-78"/>
              </a:endParaRPr>
            </a:p>
            <a:p>
              <a:pPr algn="r" rtl="1"/>
              <a:endParaRPr lang="en-US" sz="1400">
                <a:cs typeface="B Mitra" pitchFamily="2" charset="-78"/>
              </a:endParaRPr>
            </a:p>
            <a:p>
              <a:pPr algn="r" rtl="1"/>
              <a:r>
                <a:rPr lang="fa-IR" sz="1400">
                  <a:cs typeface="B Mitra" pitchFamily="2" charset="-78"/>
                </a:rPr>
                <a:t>1- مشارکت مدني          2- فروش اقساطي</a:t>
              </a:r>
              <a:endParaRPr lang="en-US" sz="1400">
                <a:cs typeface="B Mitra" pitchFamily="2" charset="-78"/>
              </a:endParaRPr>
            </a:p>
            <a:p>
              <a:pPr algn="r" rtl="1"/>
              <a:r>
                <a:rPr lang="fa-IR" sz="1400">
                  <a:cs typeface="B Mitra" pitchFamily="2" charset="-78"/>
                </a:rPr>
                <a:t>3- اجاره به شرط تمليک  4- قرض الحسنه</a:t>
              </a:r>
              <a:endParaRPr lang="en-US" sz="1400">
                <a:cs typeface="B Mitra" pitchFamily="2" charset="-78"/>
              </a:endParaRPr>
            </a:p>
            <a:p>
              <a:pPr algn="r" rtl="1"/>
              <a:r>
                <a:rPr lang="fa-IR" sz="1400">
                  <a:cs typeface="B Mitra" pitchFamily="2" charset="-78"/>
                </a:rPr>
                <a:t>5- جعاله                    6- سرمايه گذاري مستقيم</a:t>
              </a:r>
            </a:p>
            <a:p>
              <a:pPr algn="r" rtl="1"/>
              <a:endParaRPr lang="fa-IR" sz="1400">
                <a:cs typeface="B Mitra" pitchFamily="2" charset="-78"/>
              </a:endParaRPr>
            </a:p>
            <a:p>
              <a:pPr algn="r" rtl="1"/>
              <a:endParaRPr lang="fa-IR" sz="1400">
                <a:cs typeface="B Mitra" pitchFamily="2" charset="-78"/>
              </a:endParaRPr>
            </a:p>
            <a:p>
              <a:pPr algn="r" rtl="1"/>
              <a:endParaRPr lang="en-US" sz="1400">
                <a:cs typeface="B Mitra" pitchFamily="2" charset="-78"/>
              </a:endParaRPr>
            </a:p>
            <a:p>
              <a:pPr algn="r" rtl="1"/>
              <a:r>
                <a:rPr lang="fa-IR" sz="1400">
                  <a:cs typeface="B Mitra" pitchFamily="2" charset="-78"/>
                </a:rPr>
                <a:t>قرض الحسنه</a:t>
              </a:r>
            </a:p>
            <a:p>
              <a:pPr algn="r" rtl="1">
                <a:spcBef>
                  <a:spcPct val="20000"/>
                </a:spcBef>
              </a:pPr>
              <a:endParaRPr lang="en-US" sz="1400">
                <a:solidFill>
                  <a:srgbClr val="2C0670"/>
                </a:solidFill>
                <a:cs typeface="B Mitra" pitchFamily="2" charset="-78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3031" y="1008"/>
              <a:ext cx="1248" cy="19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rtl="1"/>
              <a:r>
                <a:rPr lang="fa-IR" sz="1400">
                  <a:cs typeface="Times New Roman" pitchFamily="18" charset="0"/>
                </a:rPr>
                <a:t>نوع فعاليت اقتصادي</a:t>
              </a:r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720" y="1008"/>
              <a:ext cx="2311" cy="19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rtl="1"/>
              <a:r>
                <a:rPr lang="fa-IR" sz="1400">
                  <a:cs typeface="Times New Roman" pitchFamily="18" charset="0"/>
                </a:rPr>
                <a:t>انواع روشهاي اعطاي تسهيلات</a:t>
              </a:r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>
              <a:off x="720" y="1008"/>
              <a:ext cx="355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>
              <a:off x="720" y="1199"/>
              <a:ext cx="35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>
              <a:off x="720" y="4499"/>
              <a:ext cx="355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91" name="Line 11"/>
            <p:cNvSpPr>
              <a:spLocks noChangeShapeType="1"/>
            </p:cNvSpPr>
            <p:nvPr/>
          </p:nvSpPr>
          <p:spPr bwMode="auto">
            <a:xfrm>
              <a:off x="720" y="1008"/>
              <a:ext cx="0" cy="349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92" name="Line 12"/>
            <p:cNvSpPr>
              <a:spLocks noChangeShapeType="1"/>
            </p:cNvSpPr>
            <p:nvPr/>
          </p:nvSpPr>
          <p:spPr bwMode="auto">
            <a:xfrm>
              <a:off x="3031" y="1008"/>
              <a:ext cx="0" cy="34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93" name="Line 13"/>
            <p:cNvSpPr>
              <a:spLocks noChangeShapeType="1"/>
            </p:cNvSpPr>
            <p:nvPr/>
          </p:nvSpPr>
          <p:spPr bwMode="auto">
            <a:xfrm>
              <a:off x="4279" y="1008"/>
              <a:ext cx="0" cy="349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5995988" y="2590800"/>
            <a:ext cx="7096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rtl="1"/>
            <a:r>
              <a:rPr lang="fa-IR" sz="1200">
                <a:ea typeface="Times New Roman" pitchFamily="18" charset="0"/>
                <a:cs typeface="Lotus" pitchFamily="2" charset="-78"/>
              </a:rPr>
              <a:t>1- توليدي:</a:t>
            </a:r>
            <a:endParaRPr lang="en-US" sz="1100">
              <a:ea typeface="Times New Roman" pitchFamily="18" charset="0"/>
              <a:cs typeface="Mitra" pitchFamily="2" charset="-78"/>
            </a:endParaRPr>
          </a:p>
          <a:p>
            <a:pPr eaLnBrk="0" hangingPunct="0"/>
            <a:endParaRPr lang="en-US">
              <a:cs typeface="Times New Roman" pitchFamily="18" charset="0"/>
            </a:endParaRP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5143500" y="3352800"/>
            <a:ext cx="80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/>
            <a:r>
              <a:rPr lang="fa-IR" sz="1100">
                <a:ea typeface="Times New Roman" pitchFamily="18" charset="0"/>
                <a:cs typeface="B Lotus" pitchFamily="2" charset="-78"/>
              </a:rPr>
              <a:t>واردات</a:t>
            </a:r>
            <a:endParaRPr lang="en-US" sz="1100">
              <a:ea typeface="Times New Roman" pitchFamily="18" charset="0"/>
              <a:cs typeface="Mitra" pitchFamily="2" charset="-78"/>
            </a:endParaRPr>
          </a:p>
          <a:p>
            <a:pPr algn="r" rtl="1" eaLnBrk="0" hangingPunct="0"/>
            <a:r>
              <a:rPr lang="fa-IR" sz="1100">
                <a:ea typeface="Times New Roman" pitchFamily="18" charset="0"/>
                <a:cs typeface="B Lotus" pitchFamily="2" charset="-78"/>
              </a:rPr>
              <a:t>صادرات</a:t>
            </a:r>
            <a:endParaRPr lang="en-US" sz="1100">
              <a:cs typeface="Mitra" pitchFamily="2" charset="-78"/>
            </a:endParaRPr>
          </a:p>
          <a:p>
            <a:pPr algn="r" rtl="1" eaLnBrk="0" hangingPunct="0"/>
            <a:r>
              <a:rPr lang="fa-IR" sz="1100">
                <a:cs typeface="B Lotus" pitchFamily="2" charset="-78"/>
              </a:rPr>
              <a:t>داخلي</a:t>
            </a:r>
            <a:endParaRPr lang="fa-IR"/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4906963" y="3200400"/>
            <a:ext cx="17986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rtl="1"/>
            <a:r>
              <a:rPr lang="fa-IR" sz="1200">
                <a:ea typeface="Times New Roman" pitchFamily="18" charset="0"/>
                <a:cs typeface="Lotus" pitchFamily="2" charset="-78"/>
              </a:rPr>
              <a:t>2- بازرگاني:</a:t>
            </a:r>
          </a:p>
          <a:p>
            <a:pPr algn="r" rtl="1" eaLnBrk="0" hangingPunct="0">
              <a:lnSpc>
                <a:spcPct val="350000"/>
              </a:lnSpc>
            </a:pPr>
            <a:endParaRPr lang="fa-IR" sz="700">
              <a:ea typeface="Times New Roman" pitchFamily="18" charset="0"/>
              <a:cs typeface="Lotus" pitchFamily="2" charset="-78"/>
            </a:endParaRPr>
          </a:p>
          <a:p>
            <a:pPr algn="r" rtl="1" eaLnBrk="0" hangingPunct="0">
              <a:lnSpc>
                <a:spcPct val="350000"/>
              </a:lnSpc>
            </a:pPr>
            <a:r>
              <a:rPr lang="fa-IR" sz="1200">
                <a:ea typeface="Times New Roman" pitchFamily="18" charset="0"/>
                <a:cs typeface="Lotus" pitchFamily="2" charset="-78"/>
              </a:rPr>
              <a:t>3- خدمات:</a:t>
            </a:r>
          </a:p>
          <a:p>
            <a:pPr algn="r" rtl="1" eaLnBrk="0" hangingPunct="0">
              <a:lnSpc>
                <a:spcPct val="350000"/>
              </a:lnSpc>
            </a:pPr>
            <a:endParaRPr lang="fa-IR" sz="600">
              <a:ea typeface="Times New Roman" pitchFamily="18" charset="0"/>
              <a:cs typeface="Lotus" pitchFamily="2" charset="-78"/>
            </a:endParaRPr>
          </a:p>
          <a:p>
            <a:pPr algn="r" rtl="1" eaLnBrk="0" hangingPunct="0">
              <a:lnSpc>
                <a:spcPct val="350000"/>
              </a:lnSpc>
            </a:pPr>
            <a:r>
              <a:rPr lang="fa-IR" sz="1200">
                <a:ea typeface="Times New Roman" pitchFamily="18" charset="0"/>
                <a:cs typeface="Lotus" pitchFamily="2" charset="-78"/>
              </a:rPr>
              <a:t>4- مسکن:     ساختمان و تعميرات</a:t>
            </a:r>
          </a:p>
          <a:p>
            <a:pPr algn="r" rtl="1" eaLnBrk="0" hangingPunct="0">
              <a:lnSpc>
                <a:spcPct val="350000"/>
              </a:lnSpc>
            </a:pPr>
            <a:r>
              <a:rPr lang="fa-IR" sz="1200">
                <a:latin typeface="Times New Roman" pitchFamily="18" charset="0"/>
                <a:ea typeface="Times New Roman" pitchFamily="18" charset="0"/>
                <a:cs typeface="Lotus" pitchFamily="2" charset="-78"/>
              </a:rPr>
              <a:t>5- احتياجات شخصي:</a:t>
            </a:r>
            <a:r>
              <a:rPr lang="en-US" sz="1100">
                <a:ea typeface="Times New Roman" pitchFamily="18" charset="0"/>
                <a:cs typeface="Mitra" pitchFamily="2" charset="-78"/>
              </a:rPr>
              <a:t> </a:t>
            </a:r>
            <a:endParaRPr 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6210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4" grpId="0"/>
      <p:bldP spid="71695" grpId="0"/>
      <p:bldP spid="716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نگاه بخشی به اقتصاد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46A4D69E-CEC6-422B-9FC2-A31695B9E25F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-909382" y="3800821"/>
            <a:ext cx="3657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23765" y="5638800"/>
            <a:ext cx="722963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24600" y="5791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Mitra" pitchFamily="2" charset="-78"/>
              </a:rPr>
              <a:t>قابل تجارت بودن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600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Mitra" pitchFamily="2" charset="-78"/>
              </a:rPr>
              <a:t>تنوع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53947" y="4481209"/>
            <a:ext cx="2463885" cy="1106715"/>
          </a:xfrm>
          <a:custGeom>
            <a:avLst/>
            <a:gdLst>
              <a:gd name="connsiteX0" fmla="*/ 0 w 2463885"/>
              <a:gd name="connsiteY0" fmla="*/ 465364 h 1106715"/>
              <a:gd name="connsiteX1" fmla="*/ 0 w 2463885"/>
              <a:gd name="connsiteY1" fmla="*/ 465364 h 1106715"/>
              <a:gd name="connsiteX2" fmla="*/ 55084 w 2463885"/>
              <a:gd name="connsiteY2" fmla="*/ 344179 h 1106715"/>
              <a:gd name="connsiteX3" fmla="*/ 99152 w 2463885"/>
              <a:gd name="connsiteY3" fmla="*/ 300111 h 1106715"/>
              <a:gd name="connsiteX4" fmla="*/ 110169 w 2463885"/>
              <a:gd name="connsiteY4" fmla="*/ 267061 h 1106715"/>
              <a:gd name="connsiteX5" fmla="*/ 187287 w 2463885"/>
              <a:gd name="connsiteY5" fmla="*/ 189943 h 1106715"/>
              <a:gd name="connsiteX6" fmla="*/ 231354 w 2463885"/>
              <a:gd name="connsiteY6" fmla="*/ 178926 h 1106715"/>
              <a:gd name="connsiteX7" fmla="*/ 297455 w 2463885"/>
              <a:gd name="connsiteY7" fmla="*/ 90791 h 1106715"/>
              <a:gd name="connsiteX8" fmla="*/ 341523 w 2463885"/>
              <a:gd name="connsiteY8" fmla="*/ 68757 h 1106715"/>
              <a:gd name="connsiteX9" fmla="*/ 374573 w 2463885"/>
              <a:gd name="connsiteY9" fmla="*/ 24690 h 1106715"/>
              <a:gd name="connsiteX10" fmla="*/ 440675 w 2463885"/>
              <a:gd name="connsiteY10" fmla="*/ 2656 h 1106715"/>
              <a:gd name="connsiteX11" fmla="*/ 771181 w 2463885"/>
              <a:gd name="connsiteY11" fmla="*/ 13673 h 1106715"/>
              <a:gd name="connsiteX12" fmla="*/ 793214 w 2463885"/>
              <a:gd name="connsiteY12" fmla="*/ 46724 h 1106715"/>
              <a:gd name="connsiteX13" fmla="*/ 826265 w 2463885"/>
              <a:gd name="connsiteY13" fmla="*/ 68757 h 1106715"/>
              <a:gd name="connsiteX14" fmla="*/ 859316 w 2463885"/>
              <a:gd name="connsiteY14" fmla="*/ 167909 h 1106715"/>
              <a:gd name="connsiteX15" fmla="*/ 914400 w 2463885"/>
              <a:gd name="connsiteY15" fmla="*/ 256044 h 1106715"/>
              <a:gd name="connsiteX16" fmla="*/ 1035586 w 2463885"/>
              <a:gd name="connsiteY16" fmla="*/ 333162 h 1106715"/>
              <a:gd name="connsiteX17" fmla="*/ 1068636 w 2463885"/>
              <a:gd name="connsiteY17" fmla="*/ 355196 h 1106715"/>
              <a:gd name="connsiteX18" fmla="*/ 1200839 w 2463885"/>
              <a:gd name="connsiteY18" fmla="*/ 377230 h 1106715"/>
              <a:gd name="connsiteX19" fmla="*/ 2346593 w 2463885"/>
              <a:gd name="connsiteY19" fmla="*/ 399263 h 1106715"/>
              <a:gd name="connsiteX20" fmla="*/ 2434728 w 2463885"/>
              <a:gd name="connsiteY20" fmla="*/ 498415 h 1106715"/>
              <a:gd name="connsiteX21" fmla="*/ 2456761 w 2463885"/>
              <a:gd name="connsiteY21" fmla="*/ 575533 h 1106715"/>
              <a:gd name="connsiteX22" fmla="*/ 2445745 w 2463885"/>
              <a:gd name="connsiteY22" fmla="*/ 696719 h 1106715"/>
              <a:gd name="connsiteX23" fmla="*/ 2390660 w 2463885"/>
              <a:gd name="connsiteY23" fmla="*/ 707736 h 1106715"/>
              <a:gd name="connsiteX24" fmla="*/ 2236424 w 2463885"/>
              <a:gd name="connsiteY24" fmla="*/ 718752 h 1106715"/>
              <a:gd name="connsiteX25" fmla="*/ 2181340 w 2463885"/>
              <a:gd name="connsiteY25" fmla="*/ 939090 h 1106715"/>
              <a:gd name="connsiteX26" fmla="*/ 2148289 w 2463885"/>
              <a:gd name="connsiteY26" fmla="*/ 961124 h 1106715"/>
              <a:gd name="connsiteX27" fmla="*/ 1983036 w 2463885"/>
              <a:gd name="connsiteY27" fmla="*/ 950107 h 1106715"/>
              <a:gd name="connsiteX28" fmla="*/ 1949986 w 2463885"/>
              <a:gd name="connsiteY28" fmla="*/ 928073 h 1106715"/>
              <a:gd name="connsiteX29" fmla="*/ 1905918 w 2463885"/>
              <a:gd name="connsiteY29" fmla="*/ 917056 h 1106715"/>
              <a:gd name="connsiteX30" fmla="*/ 1828800 w 2463885"/>
              <a:gd name="connsiteY30" fmla="*/ 928073 h 1106715"/>
              <a:gd name="connsiteX31" fmla="*/ 1773716 w 2463885"/>
              <a:gd name="connsiteY31" fmla="*/ 983157 h 1106715"/>
              <a:gd name="connsiteX32" fmla="*/ 1740665 w 2463885"/>
              <a:gd name="connsiteY32" fmla="*/ 994174 h 1106715"/>
              <a:gd name="connsiteX33" fmla="*/ 1597446 w 2463885"/>
              <a:gd name="connsiteY33" fmla="*/ 1049258 h 1106715"/>
              <a:gd name="connsiteX34" fmla="*/ 1410159 w 2463885"/>
              <a:gd name="connsiteY34" fmla="*/ 1016208 h 1106715"/>
              <a:gd name="connsiteX35" fmla="*/ 1277957 w 2463885"/>
              <a:gd name="connsiteY35" fmla="*/ 983157 h 1106715"/>
              <a:gd name="connsiteX36" fmla="*/ 1200839 w 2463885"/>
              <a:gd name="connsiteY36" fmla="*/ 950107 h 1106715"/>
              <a:gd name="connsiteX37" fmla="*/ 1002535 w 2463885"/>
              <a:gd name="connsiteY37" fmla="*/ 961124 h 1106715"/>
              <a:gd name="connsiteX38" fmla="*/ 848299 w 2463885"/>
              <a:gd name="connsiteY38" fmla="*/ 983157 h 1106715"/>
              <a:gd name="connsiteX39" fmla="*/ 771181 w 2463885"/>
              <a:gd name="connsiteY39" fmla="*/ 1049258 h 1106715"/>
              <a:gd name="connsiteX40" fmla="*/ 760164 w 2463885"/>
              <a:gd name="connsiteY40" fmla="*/ 1082309 h 1106715"/>
              <a:gd name="connsiteX41" fmla="*/ 716096 w 2463885"/>
              <a:gd name="connsiteY41" fmla="*/ 1093326 h 1106715"/>
              <a:gd name="connsiteX42" fmla="*/ 649995 w 2463885"/>
              <a:gd name="connsiteY42" fmla="*/ 1104343 h 1106715"/>
              <a:gd name="connsiteX43" fmla="*/ 286439 w 2463885"/>
              <a:gd name="connsiteY43" fmla="*/ 1093326 h 1106715"/>
              <a:gd name="connsiteX44" fmla="*/ 231354 w 2463885"/>
              <a:gd name="connsiteY44" fmla="*/ 1027225 h 1106715"/>
              <a:gd name="connsiteX45" fmla="*/ 187287 w 2463885"/>
              <a:gd name="connsiteY45" fmla="*/ 1005191 h 1106715"/>
              <a:gd name="connsiteX46" fmla="*/ 154236 w 2463885"/>
              <a:gd name="connsiteY46" fmla="*/ 928073 h 1106715"/>
              <a:gd name="connsiteX47" fmla="*/ 143219 w 2463885"/>
              <a:gd name="connsiteY47" fmla="*/ 895022 h 1106715"/>
              <a:gd name="connsiteX48" fmla="*/ 99152 w 2463885"/>
              <a:gd name="connsiteY48" fmla="*/ 861972 h 1106715"/>
              <a:gd name="connsiteX49" fmla="*/ 33051 w 2463885"/>
              <a:gd name="connsiteY49" fmla="*/ 762820 h 1106715"/>
              <a:gd name="connsiteX50" fmla="*/ 22034 w 2463885"/>
              <a:gd name="connsiteY50" fmla="*/ 729769 h 1106715"/>
              <a:gd name="connsiteX51" fmla="*/ 0 w 2463885"/>
              <a:gd name="connsiteY51" fmla="*/ 465364 h 1106715"/>
              <a:gd name="connsiteX0" fmla="*/ 0 w 2463885"/>
              <a:gd name="connsiteY0" fmla="*/ 465364 h 1106715"/>
              <a:gd name="connsiteX1" fmla="*/ 0 w 2463885"/>
              <a:gd name="connsiteY1" fmla="*/ 465364 h 1106715"/>
              <a:gd name="connsiteX2" fmla="*/ 55084 w 2463885"/>
              <a:gd name="connsiteY2" fmla="*/ 344179 h 1106715"/>
              <a:gd name="connsiteX3" fmla="*/ 99152 w 2463885"/>
              <a:gd name="connsiteY3" fmla="*/ 300111 h 1106715"/>
              <a:gd name="connsiteX4" fmla="*/ 110169 w 2463885"/>
              <a:gd name="connsiteY4" fmla="*/ 267061 h 1106715"/>
              <a:gd name="connsiteX5" fmla="*/ 187287 w 2463885"/>
              <a:gd name="connsiteY5" fmla="*/ 189943 h 1106715"/>
              <a:gd name="connsiteX6" fmla="*/ 231354 w 2463885"/>
              <a:gd name="connsiteY6" fmla="*/ 178926 h 1106715"/>
              <a:gd name="connsiteX7" fmla="*/ 297455 w 2463885"/>
              <a:gd name="connsiteY7" fmla="*/ 90791 h 1106715"/>
              <a:gd name="connsiteX8" fmla="*/ 341523 w 2463885"/>
              <a:gd name="connsiteY8" fmla="*/ 68757 h 1106715"/>
              <a:gd name="connsiteX9" fmla="*/ 374573 w 2463885"/>
              <a:gd name="connsiteY9" fmla="*/ 24690 h 1106715"/>
              <a:gd name="connsiteX10" fmla="*/ 440675 w 2463885"/>
              <a:gd name="connsiteY10" fmla="*/ 2656 h 1106715"/>
              <a:gd name="connsiteX11" fmla="*/ 771181 w 2463885"/>
              <a:gd name="connsiteY11" fmla="*/ 13673 h 1106715"/>
              <a:gd name="connsiteX12" fmla="*/ 793214 w 2463885"/>
              <a:gd name="connsiteY12" fmla="*/ 46724 h 1106715"/>
              <a:gd name="connsiteX13" fmla="*/ 826265 w 2463885"/>
              <a:gd name="connsiteY13" fmla="*/ 68757 h 1106715"/>
              <a:gd name="connsiteX14" fmla="*/ 859316 w 2463885"/>
              <a:gd name="connsiteY14" fmla="*/ 167909 h 1106715"/>
              <a:gd name="connsiteX15" fmla="*/ 914400 w 2463885"/>
              <a:gd name="connsiteY15" fmla="*/ 256044 h 1106715"/>
              <a:gd name="connsiteX16" fmla="*/ 1035586 w 2463885"/>
              <a:gd name="connsiteY16" fmla="*/ 333162 h 1106715"/>
              <a:gd name="connsiteX17" fmla="*/ 1068636 w 2463885"/>
              <a:gd name="connsiteY17" fmla="*/ 355196 h 1106715"/>
              <a:gd name="connsiteX18" fmla="*/ 1384453 w 2463885"/>
              <a:gd name="connsiteY18" fmla="*/ 243191 h 1106715"/>
              <a:gd name="connsiteX19" fmla="*/ 2346593 w 2463885"/>
              <a:gd name="connsiteY19" fmla="*/ 399263 h 1106715"/>
              <a:gd name="connsiteX20" fmla="*/ 2434728 w 2463885"/>
              <a:gd name="connsiteY20" fmla="*/ 498415 h 1106715"/>
              <a:gd name="connsiteX21" fmla="*/ 2456761 w 2463885"/>
              <a:gd name="connsiteY21" fmla="*/ 575533 h 1106715"/>
              <a:gd name="connsiteX22" fmla="*/ 2445745 w 2463885"/>
              <a:gd name="connsiteY22" fmla="*/ 696719 h 1106715"/>
              <a:gd name="connsiteX23" fmla="*/ 2390660 w 2463885"/>
              <a:gd name="connsiteY23" fmla="*/ 707736 h 1106715"/>
              <a:gd name="connsiteX24" fmla="*/ 2236424 w 2463885"/>
              <a:gd name="connsiteY24" fmla="*/ 718752 h 1106715"/>
              <a:gd name="connsiteX25" fmla="*/ 2181340 w 2463885"/>
              <a:gd name="connsiteY25" fmla="*/ 939090 h 1106715"/>
              <a:gd name="connsiteX26" fmla="*/ 2148289 w 2463885"/>
              <a:gd name="connsiteY26" fmla="*/ 961124 h 1106715"/>
              <a:gd name="connsiteX27" fmla="*/ 1983036 w 2463885"/>
              <a:gd name="connsiteY27" fmla="*/ 950107 h 1106715"/>
              <a:gd name="connsiteX28" fmla="*/ 1949986 w 2463885"/>
              <a:gd name="connsiteY28" fmla="*/ 928073 h 1106715"/>
              <a:gd name="connsiteX29" fmla="*/ 1905918 w 2463885"/>
              <a:gd name="connsiteY29" fmla="*/ 917056 h 1106715"/>
              <a:gd name="connsiteX30" fmla="*/ 1828800 w 2463885"/>
              <a:gd name="connsiteY30" fmla="*/ 928073 h 1106715"/>
              <a:gd name="connsiteX31" fmla="*/ 1773716 w 2463885"/>
              <a:gd name="connsiteY31" fmla="*/ 983157 h 1106715"/>
              <a:gd name="connsiteX32" fmla="*/ 1740665 w 2463885"/>
              <a:gd name="connsiteY32" fmla="*/ 994174 h 1106715"/>
              <a:gd name="connsiteX33" fmla="*/ 1597446 w 2463885"/>
              <a:gd name="connsiteY33" fmla="*/ 1049258 h 1106715"/>
              <a:gd name="connsiteX34" fmla="*/ 1410159 w 2463885"/>
              <a:gd name="connsiteY34" fmla="*/ 1016208 h 1106715"/>
              <a:gd name="connsiteX35" fmla="*/ 1277957 w 2463885"/>
              <a:gd name="connsiteY35" fmla="*/ 983157 h 1106715"/>
              <a:gd name="connsiteX36" fmla="*/ 1200839 w 2463885"/>
              <a:gd name="connsiteY36" fmla="*/ 950107 h 1106715"/>
              <a:gd name="connsiteX37" fmla="*/ 1002535 w 2463885"/>
              <a:gd name="connsiteY37" fmla="*/ 961124 h 1106715"/>
              <a:gd name="connsiteX38" fmla="*/ 848299 w 2463885"/>
              <a:gd name="connsiteY38" fmla="*/ 983157 h 1106715"/>
              <a:gd name="connsiteX39" fmla="*/ 771181 w 2463885"/>
              <a:gd name="connsiteY39" fmla="*/ 1049258 h 1106715"/>
              <a:gd name="connsiteX40" fmla="*/ 760164 w 2463885"/>
              <a:gd name="connsiteY40" fmla="*/ 1082309 h 1106715"/>
              <a:gd name="connsiteX41" fmla="*/ 716096 w 2463885"/>
              <a:gd name="connsiteY41" fmla="*/ 1093326 h 1106715"/>
              <a:gd name="connsiteX42" fmla="*/ 649995 w 2463885"/>
              <a:gd name="connsiteY42" fmla="*/ 1104343 h 1106715"/>
              <a:gd name="connsiteX43" fmla="*/ 286439 w 2463885"/>
              <a:gd name="connsiteY43" fmla="*/ 1093326 h 1106715"/>
              <a:gd name="connsiteX44" fmla="*/ 231354 w 2463885"/>
              <a:gd name="connsiteY44" fmla="*/ 1027225 h 1106715"/>
              <a:gd name="connsiteX45" fmla="*/ 187287 w 2463885"/>
              <a:gd name="connsiteY45" fmla="*/ 1005191 h 1106715"/>
              <a:gd name="connsiteX46" fmla="*/ 154236 w 2463885"/>
              <a:gd name="connsiteY46" fmla="*/ 928073 h 1106715"/>
              <a:gd name="connsiteX47" fmla="*/ 143219 w 2463885"/>
              <a:gd name="connsiteY47" fmla="*/ 895022 h 1106715"/>
              <a:gd name="connsiteX48" fmla="*/ 99152 w 2463885"/>
              <a:gd name="connsiteY48" fmla="*/ 861972 h 1106715"/>
              <a:gd name="connsiteX49" fmla="*/ 33051 w 2463885"/>
              <a:gd name="connsiteY49" fmla="*/ 762820 h 1106715"/>
              <a:gd name="connsiteX50" fmla="*/ 22034 w 2463885"/>
              <a:gd name="connsiteY50" fmla="*/ 729769 h 1106715"/>
              <a:gd name="connsiteX51" fmla="*/ 0 w 2463885"/>
              <a:gd name="connsiteY51" fmla="*/ 465364 h 110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463885" h="1106715">
                <a:moveTo>
                  <a:pt x="0" y="465364"/>
                </a:moveTo>
                <a:lnTo>
                  <a:pt x="0" y="465364"/>
                </a:lnTo>
                <a:cubicBezTo>
                  <a:pt x="16929" y="420221"/>
                  <a:pt x="24413" y="379963"/>
                  <a:pt x="55084" y="344179"/>
                </a:cubicBezTo>
                <a:cubicBezTo>
                  <a:pt x="68603" y="328406"/>
                  <a:pt x="84463" y="314800"/>
                  <a:pt x="99152" y="300111"/>
                </a:cubicBezTo>
                <a:cubicBezTo>
                  <a:pt x="102824" y="289094"/>
                  <a:pt x="104014" y="276908"/>
                  <a:pt x="110169" y="267061"/>
                </a:cubicBezTo>
                <a:cubicBezTo>
                  <a:pt x="127879" y="238726"/>
                  <a:pt x="154171" y="204136"/>
                  <a:pt x="187287" y="189943"/>
                </a:cubicBezTo>
                <a:cubicBezTo>
                  <a:pt x="201204" y="183979"/>
                  <a:pt x="216665" y="182598"/>
                  <a:pt x="231354" y="178926"/>
                </a:cubicBezTo>
                <a:cubicBezTo>
                  <a:pt x="248748" y="152835"/>
                  <a:pt x="276520" y="109109"/>
                  <a:pt x="297455" y="90791"/>
                </a:cubicBezTo>
                <a:cubicBezTo>
                  <a:pt x="309815" y="79976"/>
                  <a:pt x="326834" y="76102"/>
                  <a:pt x="341523" y="68757"/>
                </a:cubicBezTo>
                <a:cubicBezTo>
                  <a:pt x="352540" y="54068"/>
                  <a:pt x="359296" y="34875"/>
                  <a:pt x="374573" y="24690"/>
                </a:cubicBezTo>
                <a:cubicBezTo>
                  <a:pt x="393898" y="11807"/>
                  <a:pt x="440675" y="2656"/>
                  <a:pt x="440675" y="2656"/>
                </a:cubicBezTo>
                <a:cubicBezTo>
                  <a:pt x="550844" y="6328"/>
                  <a:pt x="661802" y="0"/>
                  <a:pt x="771181" y="13673"/>
                </a:cubicBezTo>
                <a:cubicBezTo>
                  <a:pt x="784319" y="15315"/>
                  <a:pt x="783851" y="37361"/>
                  <a:pt x="793214" y="46724"/>
                </a:cubicBezTo>
                <a:cubicBezTo>
                  <a:pt x="802577" y="56087"/>
                  <a:pt x="815248" y="61413"/>
                  <a:pt x="826265" y="68757"/>
                </a:cubicBezTo>
                <a:cubicBezTo>
                  <a:pt x="881023" y="150893"/>
                  <a:pt x="811820" y="37294"/>
                  <a:pt x="859316" y="167909"/>
                </a:cubicBezTo>
                <a:cubicBezTo>
                  <a:pt x="860704" y="171725"/>
                  <a:pt x="904280" y="243899"/>
                  <a:pt x="914400" y="256044"/>
                </a:cubicBezTo>
                <a:cubicBezTo>
                  <a:pt x="964705" y="316410"/>
                  <a:pt x="946104" y="273505"/>
                  <a:pt x="1035586" y="333162"/>
                </a:cubicBezTo>
                <a:cubicBezTo>
                  <a:pt x="1046603" y="340507"/>
                  <a:pt x="1055843" y="351784"/>
                  <a:pt x="1068636" y="355196"/>
                </a:cubicBezTo>
                <a:cubicBezTo>
                  <a:pt x="1111803" y="366707"/>
                  <a:pt x="1339786" y="242332"/>
                  <a:pt x="1384453" y="243191"/>
                </a:cubicBezTo>
                <a:lnTo>
                  <a:pt x="2346593" y="399263"/>
                </a:lnTo>
                <a:cubicBezTo>
                  <a:pt x="2375791" y="428461"/>
                  <a:pt x="2415069" y="459096"/>
                  <a:pt x="2434728" y="498415"/>
                </a:cubicBezTo>
                <a:cubicBezTo>
                  <a:pt x="2442632" y="514222"/>
                  <a:pt x="2453231" y="561410"/>
                  <a:pt x="2456761" y="575533"/>
                </a:cubicBezTo>
                <a:cubicBezTo>
                  <a:pt x="2453089" y="615928"/>
                  <a:pt x="2463885" y="660439"/>
                  <a:pt x="2445745" y="696719"/>
                </a:cubicBezTo>
                <a:cubicBezTo>
                  <a:pt x="2437371" y="713467"/>
                  <a:pt x="2409282" y="705776"/>
                  <a:pt x="2390660" y="707736"/>
                </a:cubicBezTo>
                <a:cubicBezTo>
                  <a:pt x="2339400" y="713132"/>
                  <a:pt x="2287836" y="715080"/>
                  <a:pt x="2236424" y="718752"/>
                </a:cubicBezTo>
                <a:cubicBezTo>
                  <a:pt x="2222479" y="788475"/>
                  <a:pt x="2205106" y="881372"/>
                  <a:pt x="2181340" y="939090"/>
                </a:cubicBezTo>
                <a:cubicBezTo>
                  <a:pt x="2176299" y="951333"/>
                  <a:pt x="2159306" y="953779"/>
                  <a:pt x="2148289" y="961124"/>
                </a:cubicBezTo>
                <a:cubicBezTo>
                  <a:pt x="2093205" y="957452"/>
                  <a:pt x="2037491" y="959183"/>
                  <a:pt x="1983036" y="950107"/>
                </a:cubicBezTo>
                <a:cubicBezTo>
                  <a:pt x="1969976" y="947930"/>
                  <a:pt x="1962156" y="933289"/>
                  <a:pt x="1949986" y="928073"/>
                </a:cubicBezTo>
                <a:cubicBezTo>
                  <a:pt x="1936069" y="922108"/>
                  <a:pt x="1920607" y="920728"/>
                  <a:pt x="1905918" y="917056"/>
                </a:cubicBezTo>
                <a:cubicBezTo>
                  <a:pt x="1880212" y="920728"/>
                  <a:pt x="1853672" y="920611"/>
                  <a:pt x="1828800" y="928073"/>
                </a:cubicBezTo>
                <a:cubicBezTo>
                  <a:pt x="1775917" y="943938"/>
                  <a:pt x="1811909" y="952603"/>
                  <a:pt x="1773716" y="983157"/>
                </a:cubicBezTo>
                <a:cubicBezTo>
                  <a:pt x="1764648" y="990412"/>
                  <a:pt x="1750817" y="988534"/>
                  <a:pt x="1740665" y="994174"/>
                </a:cubicBezTo>
                <a:cubicBezTo>
                  <a:pt x="1629345" y="1056019"/>
                  <a:pt x="1723934" y="1031190"/>
                  <a:pt x="1597446" y="1049258"/>
                </a:cubicBezTo>
                <a:cubicBezTo>
                  <a:pt x="1568098" y="1044367"/>
                  <a:pt x="1458199" y="1027512"/>
                  <a:pt x="1410159" y="1016208"/>
                </a:cubicBezTo>
                <a:cubicBezTo>
                  <a:pt x="1365943" y="1005804"/>
                  <a:pt x="1318585" y="1003470"/>
                  <a:pt x="1277957" y="983157"/>
                </a:cubicBezTo>
                <a:cubicBezTo>
                  <a:pt x="1223502" y="955931"/>
                  <a:pt x="1249469" y="966318"/>
                  <a:pt x="1200839" y="950107"/>
                </a:cubicBezTo>
                <a:cubicBezTo>
                  <a:pt x="1134738" y="953779"/>
                  <a:pt x="1068543" y="956047"/>
                  <a:pt x="1002535" y="961124"/>
                </a:cubicBezTo>
                <a:cubicBezTo>
                  <a:pt x="951312" y="965064"/>
                  <a:pt x="899032" y="974701"/>
                  <a:pt x="848299" y="983157"/>
                </a:cubicBezTo>
                <a:cubicBezTo>
                  <a:pt x="781521" y="1083324"/>
                  <a:pt x="890770" y="929669"/>
                  <a:pt x="771181" y="1049258"/>
                </a:cubicBezTo>
                <a:cubicBezTo>
                  <a:pt x="762969" y="1057470"/>
                  <a:pt x="769232" y="1075054"/>
                  <a:pt x="760164" y="1082309"/>
                </a:cubicBezTo>
                <a:cubicBezTo>
                  <a:pt x="748341" y="1091768"/>
                  <a:pt x="730943" y="1090356"/>
                  <a:pt x="716096" y="1093326"/>
                </a:cubicBezTo>
                <a:cubicBezTo>
                  <a:pt x="694192" y="1097707"/>
                  <a:pt x="672029" y="1100671"/>
                  <a:pt x="649995" y="1104343"/>
                </a:cubicBezTo>
                <a:cubicBezTo>
                  <a:pt x="528810" y="1100671"/>
                  <a:pt x="406938" y="1106715"/>
                  <a:pt x="286439" y="1093326"/>
                </a:cubicBezTo>
                <a:cubicBezTo>
                  <a:pt x="262908" y="1090711"/>
                  <a:pt x="245984" y="1039417"/>
                  <a:pt x="231354" y="1027225"/>
                </a:cubicBezTo>
                <a:cubicBezTo>
                  <a:pt x="218738" y="1016711"/>
                  <a:pt x="201976" y="1012536"/>
                  <a:pt x="187287" y="1005191"/>
                </a:cubicBezTo>
                <a:cubicBezTo>
                  <a:pt x="164358" y="913477"/>
                  <a:pt x="192277" y="1004156"/>
                  <a:pt x="154236" y="928073"/>
                </a:cubicBezTo>
                <a:cubicBezTo>
                  <a:pt x="149043" y="917686"/>
                  <a:pt x="150653" y="903943"/>
                  <a:pt x="143219" y="895022"/>
                </a:cubicBezTo>
                <a:cubicBezTo>
                  <a:pt x="131464" y="880917"/>
                  <a:pt x="112135" y="874955"/>
                  <a:pt x="99152" y="861972"/>
                </a:cubicBezTo>
                <a:cubicBezTo>
                  <a:pt x="66661" y="829481"/>
                  <a:pt x="50349" y="803182"/>
                  <a:pt x="33051" y="762820"/>
                </a:cubicBezTo>
                <a:cubicBezTo>
                  <a:pt x="28477" y="752146"/>
                  <a:pt x="25706" y="740786"/>
                  <a:pt x="22034" y="729769"/>
                </a:cubicBezTo>
                <a:lnTo>
                  <a:pt x="0" y="46536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71600" y="4800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5400" y="487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Mitra" pitchFamily="2" charset="-78"/>
              </a:rPr>
              <a:t>خدمات زیرساخت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24886" y="2924944"/>
            <a:ext cx="2532668" cy="1654784"/>
          </a:xfrm>
          <a:custGeom>
            <a:avLst/>
            <a:gdLst>
              <a:gd name="connsiteX0" fmla="*/ 2368169 w 2610540"/>
              <a:gd name="connsiteY0" fmla="*/ 1569427 h 1654784"/>
              <a:gd name="connsiteX1" fmla="*/ 2368169 w 2610540"/>
              <a:gd name="connsiteY1" fmla="*/ 1569427 h 1654784"/>
              <a:gd name="connsiteX2" fmla="*/ 2246984 w 2610540"/>
              <a:gd name="connsiteY2" fmla="*/ 1558410 h 1654784"/>
              <a:gd name="connsiteX3" fmla="*/ 2158849 w 2610540"/>
              <a:gd name="connsiteY3" fmla="*/ 1547393 h 1654784"/>
              <a:gd name="connsiteX4" fmla="*/ 2125798 w 2610540"/>
              <a:gd name="connsiteY4" fmla="*/ 1514342 h 1654784"/>
              <a:gd name="connsiteX5" fmla="*/ 2081731 w 2610540"/>
              <a:gd name="connsiteY5" fmla="*/ 1503326 h 1654784"/>
              <a:gd name="connsiteX6" fmla="*/ 2004613 w 2610540"/>
              <a:gd name="connsiteY6" fmla="*/ 1470275 h 1654784"/>
              <a:gd name="connsiteX7" fmla="*/ 1883427 w 2610540"/>
              <a:gd name="connsiteY7" fmla="*/ 1426208 h 1654784"/>
              <a:gd name="connsiteX8" fmla="*/ 1839360 w 2610540"/>
              <a:gd name="connsiteY8" fmla="*/ 1415191 h 1654784"/>
              <a:gd name="connsiteX9" fmla="*/ 1365634 w 2610540"/>
              <a:gd name="connsiteY9" fmla="*/ 1437224 h 1654784"/>
              <a:gd name="connsiteX10" fmla="*/ 1222415 w 2610540"/>
              <a:gd name="connsiteY10" fmla="*/ 1470275 h 1654784"/>
              <a:gd name="connsiteX11" fmla="*/ 1156314 w 2610540"/>
              <a:gd name="connsiteY11" fmla="*/ 1503326 h 1654784"/>
              <a:gd name="connsiteX12" fmla="*/ 869875 w 2610540"/>
              <a:gd name="connsiteY12" fmla="*/ 1437224 h 1654784"/>
              <a:gd name="connsiteX13" fmla="*/ 825808 w 2610540"/>
              <a:gd name="connsiteY13" fmla="*/ 1404174 h 1654784"/>
              <a:gd name="connsiteX14" fmla="*/ 803774 w 2610540"/>
              <a:gd name="connsiteY14" fmla="*/ 1371123 h 1654784"/>
              <a:gd name="connsiteX15" fmla="*/ 737673 w 2610540"/>
              <a:gd name="connsiteY15" fmla="*/ 1338073 h 1654784"/>
              <a:gd name="connsiteX16" fmla="*/ 693605 w 2610540"/>
              <a:gd name="connsiteY16" fmla="*/ 1316039 h 1654784"/>
              <a:gd name="connsiteX17" fmla="*/ 396150 w 2610540"/>
              <a:gd name="connsiteY17" fmla="*/ 1294005 h 1654784"/>
              <a:gd name="connsiteX18" fmla="*/ 352082 w 2610540"/>
              <a:gd name="connsiteY18" fmla="*/ 1271971 h 1654784"/>
              <a:gd name="connsiteX19" fmla="*/ 330049 w 2610540"/>
              <a:gd name="connsiteY19" fmla="*/ 1238921 h 1654784"/>
              <a:gd name="connsiteX20" fmla="*/ 296998 w 2610540"/>
              <a:gd name="connsiteY20" fmla="*/ 974516 h 1654784"/>
              <a:gd name="connsiteX21" fmla="*/ 296998 w 2610540"/>
              <a:gd name="connsiteY21" fmla="*/ 500791 h 1654784"/>
              <a:gd name="connsiteX22" fmla="*/ 241914 w 2610540"/>
              <a:gd name="connsiteY22" fmla="*/ 434689 h 1654784"/>
              <a:gd name="connsiteX23" fmla="*/ 120728 w 2610540"/>
              <a:gd name="connsiteY23" fmla="*/ 379605 h 1654784"/>
              <a:gd name="connsiteX24" fmla="*/ 65644 w 2610540"/>
              <a:gd name="connsiteY24" fmla="*/ 390622 h 1654784"/>
              <a:gd name="connsiteX25" fmla="*/ 10560 w 2610540"/>
              <a:gd name="connsiteY25" fmla="*/ 478757 h 1654784"/>
              <a:gd name="connsiteX26" fmla="*/ 21576 w 2610540"/>
              <a:gd name="connsiteY26" fmla="*/ 401639 h 1654784"/>
              <a:gd name="connsiteX27" fmla="*/ 54627 w 2610540"/>
              <a:gd name="connsiteY27" fmla="*/ 313504 h 1654784"/>
              <a:gd name="connsiteX28" fmla="*/ 87678 w 2610540"/>
              <a:gd name="connsiteY28" fmla="*/ 236386 h 1654784"/>
              <a:gd name="connsiteX29" fmla="*/ 131745 w 2610540"/>
              <a:gd name="connsiteY29" fmla="*/ 137234 h 1654784"/>
              <a:gd name="connsiteX30" fmla="*/ 164796 w 2610540"/>
              <a:gd name="connsiteY30" fmla="*/ 104183 h 1654784"/>
              <a:gd name="connsiteX31" fmla="*/ 197846 w 2610540"/>
              <a:gd name="connsiteY31" fmla="*/ 93167 h 1654784"/>
              <a:gd name="connsiteX32" fmla="*/ 252931 w 2610540"/>
              <a:gd name="connsiteY32" fmla="*/ 49099 h 1654784"/>
              <a:gd name="connsiteX33" fmla="*/ 495302 w 2610540"/>
              <a:gd name="connsiteY33" fmla="*/ 49099 h 1654784"/>
              <a:gd name="connsiteX34" fmla="*/ 550386 w 2610540"/>
              <a:gd name="connsiteY34" fmla="*/ 71133 h 1654784"/>
              <a:gd name="connsiteX35" fmla="*/ 616487 w 2610540"/>
              <a:gd name="connsiteY35" fmla="*/ 93167 h 1654784"/>
              <a:gd name="connsiteX36" fmla="*/ 660555 w 2610540"/>
              <a:gd name="connsiteY36" fmla="*/ 126217 h 1654784"/>
              <a:gd name="connsiteX37" fmla="*/ 693605 w 2610540"/>
              <a:gd name="connsiteY37" fmla="*/ 137234 h 1654784"/>
              <a:gd name="connsiteX38" fmla="*/ 814791 w 2610540"/>
              <a:gd name="connsiteY38" fmla="*/ 159268 h 1654784"/>
              <a:gd name="connsiteX39" fmla="*/ 969027 w 2610540"/>
              <a:gd name="connsiteY39" fmla="*/ 236386 h 1654784"/>
              <a:gd name="connsiteX40" fmla="*/ 969027 w 2610540"/>
              <a:gd name="connsiteY40" fmla="*/ 236386 h 1654784"/>
              <a:gd name="connsiteX41" fmla="*/ 1024111 w 2610540"/>
              <a:gd name="connsiteY41" fmla="*/ 269436 h 1654784"/>
              <a:gd name="connsiteX42" fmla="*/ 1057162 w 2610540"/>
              <a:gd name="connsiteY42" fmla="*/ 291470 h 1654784"/>
              <a:gd name="connsiteX43" fmla="*/ 1112246 w 2610540"/>
              <a:gd name="connsiteY43" fmla="*/ 302487 h 1654784"/>
              <a:gd name="connsiteX44" fmla="*/ 1156314 w 2610540"/>
              <a:gd name="connsiteY44" fmla="*/ 335538 h 1654784"/>
              <a:gd name="connsiteX45" fmla="*/ 1222415 w 2610540"/>
              <a:gd name="connsiteY45" fmla="*/ 357571 h 1654784"/>
              <a:gd name="connsiteX46" fmla="*/ 1365634 w 2610540"/>
              <a:gd name="connsiteY46" fmla="*/ 346555 h 1654784"/>
              <a:gd name="connsiteX47" fmla="*/ 1420719 w 2610540"/>
              <a:gd name="connsiteY47" fmla="*/ 324521 h 1654784"/>
              <a:gd name="connsiteX48" fmla="*/ 1486820 w 2610540"/>
              <a:gd name="connsiteY48" fmla="*/ 313504 h 1654784"/>
              <a:gd name="connsiteX49" fmla="*/ 1519870 w 2610540"/>
              <a:gd name="connsiteY49" fmla="*/ 302487 h 1654784"/>
              <a:gd name="connsiteX50" fmla="*/ 1563938 w 2610540"/>
              <a:gd name="connsiteY50" fmla="*/ 291470 h 1654784"/>
              <a:gd name="connsiteX51" fmla="*/ 1574955 w 2610540"/>
              <a:gd name="connsiteY51" fmla="*/ 247403 h 1654784"/>
              <a:gd name="connsiteX52" fmla="*/ 1641056 w 2610540"/>
              <a:gd name="connsiteY52" fmla="*/ 225369 h 1654784"/>
              <a:gd name="connsiteX53" fmla="*/ 1740208 w 2610540"/>
              <a:gd name="connsiteY53" fmla="*/ 203335 h 1654784"/>
              <a:gd name="connsiteX54" fmla="*/ 1905461 w 2610540"/>
              <a:gd name="connsiteY54" fmla="*/ 148251 h 1654784"/>
              <a:gd name="connsiteX55" fmla="*/ 2004613 w 2610540"/>
              <a:gd name="connsiteY55" fmla="*/ 126217 h 1654784"/>
              <a:gd name="connsiteX56" fmla="*/ 2147832 w 2610540"/>
              <a:gd name="connsiteY56" fmla="*/ 137234 h 1654784"/>
              <a:gd name="connsiteX57" fmla="*/ 2202916 w 2610540"/>
              <a:gd name="connsiteY57" fmla="*/ 192318 h 1654784"/>
              <a:gd name="connsiteX58" fmla="*/ 2246984 w 2610540"/>
              <a:gd name="connsiteY58" fmla="*/ 214352 h 1654784"/>
              <a:gd name="connsiteX59" fmla="*/ 2246984 w 2610540"/>
              <a:gd name="connsiteY59" fmla="*/ 445706 h 1654784"/>
              <a:gd name="connsiteX60" fmla="*/ 2191899 w 2610540"/>
              <a:gd name="connsiteY60" fmla="*/ 500791 h 1654784"/>
              <a:gd name="connsiteX61" fmla="*/ 2158849 w 2610540"/>
              <a:gd name="connsiteY61" fmla="*/ 544858 h 1654784"/>
              <a:gd name="connsiteX62" fmla="*/ 2114781 w 2610540"/>
              <a:gd name="connsiteY62" fmla="*/ 588926 h 1654784"/>
              <a:gd name="connsiteX63" fmla="*/ 2092747 w 2610540"/>
              <a:gd name="connsiteY63" fmla="*/ 621976 h 1654784"/>
              <a:gd name="connsiteX64" fmla="*/ 2059697 w 2610540"/>
              <a:gd name="connsiteY64" fmla="*/ 632993 h 1654784"/>
              <a:gd name="connsiteX65" fmla="*/ 2070714 w 2610540"/>
              <a:gd name="connsiteY65" fmla="*/ 699094 h 1654784"/>
              <a:gd name="connsiteX66" fmla="*/ 2136815 w 2610540"/>
              <a:gd name="connsiteY66" fmla="*/ 721128 h 1654784"/>
              <a:gd name="connsiteX67" fmla="*/ 2202916 w 2610540"/>
              <a:gd name="connsiteY67" fmla="*/ 765195 h 1654784"/>
              <a:gd name="connsiteX68" fmla="*/ 2291051 w 2610540"/>
              <a:gd name="connsiteY68" fmla="*/ 798246 h 1654784"/>
              <a:gd name="connsiteX69" fmla="*/ 2401220 w 2610540"/>
              <a:gd name="connsiteY69" fmla="*/ 831297 h 1654784"/>
              <a:gd name="connsiteX70" fmla="*/ 2434270 w 2610540"/>
              <a:gd name="connsiteY70" fmla="*/ 842314 h 1654784"/>
              <a:gd name="connsiteX71" fmla="*/ 2489355 w 2610540"/>
              <a:gd name="connsiteY71" fmla="*/ 853330 h 1654784"/>
              <a:gd name="connsiteX72" fmla="*/ 2533422 w 2610540"/>
              <a:gd name="connsiteY72" fmla="*/ 875364 h 1654784"/>
              <a:gd name="connsiteX73" fmla="*/ 2566473 w 2610540"/>
              <a:gd name="connsiteY73" fmla="*/ 963499 h 1654784"/>
              <a:gd name="connsiteX74" fmla="*/ 2577490 w 2610540"/>
              <a:gd name="connsiteY74" fmla="*/ 996550 h 1654784"/>
              <a:gd name="connsiteX75" fmla="*/ 2610540 w 2610540"/>
              <a:gd name="connsiteY75" fmla="*/ 1029600 h 1654784"/>
              <a:gd name="connsiteX76" fmla="*/ 2588507 w 2610540"/>
              <a:gd name="connsiteY76" fmla="*/ 1238921 h 1654784"/>
              <a:gd name="connsiteX77" fmla="*/ 2566473 w 2610540"/>
              <a:gd name="connsiteY77" fmla="*/ 1282988 h 1654784"/>
              <a:gd name="connsiteX78" fmla="*/ 2533422 w 2610540"/>
              <a:gd name="connsiteY78" fmla="*/ 1371123 h 1654784"/>
              <a:gd name="connsiteX79" fmla="*/ 2522405 w 2610540"/>
              <a:gd name="connsiteY79" fmla="*/ 1624511 h 1654784"/>
              <a:gd name="connsiteX80" fmla="*/ 2423253 w 2610540"/>
              <a:gd name="connsiteY80" fmla="*/ 1613494 h 1654784"/>
              <a:gd name="connsiteX81" fmla="*/ 2412237 w 2610540"/>
              <a:gd name="connsiteY81" fmla="*/ 1580444 h 1654784"/>
              <a:gd name="connsiteX82" fmla="*/ 2368169 w 2610540"/>
              <a:gd name="connsiteY82" fmla="*/ 1569427 h 1654784"/>
              <a:gd name="connsiteX0" fmla="*/ 2542603 w 2784974"/>
              <a:gd name="connsiteY0" fmla="*/ 1569427 h 1654784"/>
              <a:gd name="connsiteX1" fmla="*/ 2542603 w 2784974"/>
              <a:gd name="connsiteY1" fmla="*/ 1569427 h 1654784"/>
              <a:gd name="connsiteX2" fmla="*/ 2421418 w 2784974"/>
              <a:gd name="connsiteY2" fmla="*/ 1558410 h 1654784"/>
              <a:gd name="connsiteX3" fmla="*/ 2333283 w 2784974"/>
              <a:gd name="connsiteY3" fmla="*/ 1547393 h 1654784"/>
              <a:gd name="connsiteX4" fmla="*/ 2300232 w 2784974"/>
              <a:gd name="connsiteY4" fmla="*/ 1514342 h 1654784"/>
              <a:gd name="connsiteX5" fmla="*/ 2256165 w 2784974"/>
              <a:gd name="connsiteY5" fmla="*/ 1503326 h 1654784"/>
              <a:gd name="connsiteX6" fmla="*/ 2179047 w 2784974"/>
              <a:gd name="connsiteY6" fmla="*/ 1470275 h 1654784"/>
              <a:gd name="connsiteX7" fmla="*/ 2057861 w 2784974"/>
              <a:gd name="connsiteY7" fmla="*/ 1426208 h 1654784"/>
              <a:gd name="connsiteX8" fmla="*/ 2013794 w 2784974"/>
              <a:gd name="connsiteY8" fmla="*/ 1415191 h 1654784"/>
              <a:gd name="connsiteX9" fmla="*/ 1540068 w 2784974"/>
              <a:gd name="connsiteY9" fmla="*/ 1437224 h 1654784"/>
              <a:gd name="connsiteX10" fmla="*/ 1396849 w 2784974"/>
              <a:gd name="connsiteY10" fmla="*/ 1470275 h 1654784"/>
              <a:gd name="connsiteX11" fmla="*/ 1330748 w 2784974"/>
              <a:gd name="connsiteY11" fmla="*/ 1503326 h 1654784"/>
              <a:gd name="connsiteX12" fmla="*/ 1044309 w 2784974"/>
              <a:gd name="connsiteY12" fmla="*/ 1437224 h 1654784"/>
              <a:gd name="connsiteX13" fmla="*/ 1000242 w 2784974"/>
              <a:gd name="connsiteY13" fmla="*/ 1404174 h 1654784"/>
              <a:gd name="connsiteX14" fmla="*/ 978208 w 2784974"/>
              <a:gd name="connsiteY14" fmla="*/ 1371123 h 1654784"/>
              <a:gd name="connsiteX15" fmla="*/ 912107 w 2784974"/>
              <a:gd name="connsiteY15" fmla="*/ 1338073 h 1654784"/>
              <a:gd name="connsiteX16" fmla="*/ 868039 w 2784974"/>
              <a:gd name="connsiteY16" fmla="*/ 1316039 h 1654784"/>
              <a:gd name="connsiteX17" fmla="*/ 570584 w 2784974"/>
              <a:gd name="connsiteY17" fmla="*/ 1294005 h 1654784"/>
              <a:gd name="connsiteX18" fmla="*/ 526516 w 2784974"/>
              <a:gd name="connsiteY18" fmla="*/ 1271971 h 1654784"/>
              <a:gd name="connsiteX19" fmla="*/ 504483 w 2784974"/>
              <a:gd name="connsiteY19" fmla="*/ 1238921 h 1654784"/>
              <a:gd name="connsiteX20" fmla="*/ 471432 w 2784974"/>
              <a:gd name="connsiteY20" fmla="*/ 974516 h 1654784"/>
              <a:gd name="connsiteX21" fmla="*/ 471432 w 2784974"/>
              <a:gd name="connsiteY21" fmla="*/ 500791 h 1654784"/>
              <a:gd name="connsiteX22" fmla="*/ 241914 w 2784974"/>
              <a:gd name="connsiteY22" fmla="*/ 492528 h 1654784"/>
              <a:gd name="connsiteX23" fmla="*/ 295162 w 2784974"/>
              <a:gd name="connsiteY23" fmla="*/ 379605 h 1654784"/>
              <a:gd name="connsiteX24" fmla="*/ 240078 w 2784974"/>
              <a:gd name="connsiteY24" fmla="*/ 390622 h 1654784"/>
              <a:gd name="connsiteX25" fmla="*/ 184994 w 2784974"/>
              <a:gd name="connsiteY25" fmla="*/ 478757 h 1654784"/>
              <a:gd name="connsiteX26" fmla="*/ 196010 w 2784974"/>
              <a:gd name="connsiteY26" fmla="*/ 401639 h 1654784"/>
              <a:gd name="connsiteX27" fmla="*/ 229061 w 2784974"/>
              <a:gd name="connsiteY27" fmla="*/ 313504 h 1654784"/>
              <a:gd name="connsiteX28" fmla="*/ 262112 w 2784974"/>
              <a:gd name="connsiteY28" fmla="*/ 236386 h 1654784"/>
              <a:gd name="connsiteX29" fmla="*/ 306179 w 2784974"/>
              <a:gd name="connsiteY29" fmla="*/ 137234 h 1654784"/>
              <a:gd name="connsiteX30" fmla="*/ 339230 w 2784974"/>
              <a:gd name="connsiteY30" fmla="*/ 104183 h 1654784"/>
              <a:gd name="connsiteX31" fmla="*/ 372280 w 2784974"/>
              <a:gd name="connsiteY31" fmla="*/ 93167 h 1654784"/>
              <a:gd name="connsiteX32" fmla="*/ 427365 w 2784974"/>
              <a:gd name="connsiteY32" fmla="*/ 49099 h 1654784"/>
              <a:gd name="connsiteX33" fmla="*/ 669736 w 2784974"/>
              <a:gd name="connsiteY33" fmla="*/ 49099 h 1654784"/>
              <a:gd name="connsiteX34" fmla="*/ 724820 w 2784974"/>
              <a:gd name="connsiteY34" fmla="*/ 71133 h 1654784"/>
              <a:gd name="connsiteX35" fmla="*/ 790921 w 2784974"/>
              <a:gd name="connsiteY35" fmla="*/ 93167 h 1654784"/>
              <a:gd name="connsiteX36" fmla="*/ 834989 w 2784974"/>
              <a:gd name="connsiteY36" fmla="*/ 126217 h 1654784"/>
              <a:gd name="connsiteX37" fmla="*/ 868039 w 2784974"/>
              <a:gd name="connsiteY37" fmla="*/ 137234 h 1654784"/>
              <a:gd name="connsiteX38" fmla="*/ 989225 w 2784974"/>
              <a:gd name="connsiteY38" fmla="*/ 159268 h 1654784"/>
              <a:gd name="connsiteX39" fmla="*/ 1143461 w 2784974"/>
              <a:gd name="connsiteY39" fmla="*/ 236386 h 1654784"/>
              <a:gd name="connsiteX40" fmla="*/ 1143461 w 2784974"/>
              <a:gd name="connsiteY40" fmla="*/ 236386 h 1654784"/>
              <a:gd name="connsiteX41" fmla="*/ 1198545 w 2784974"/>
              <a:gd name="connsiteY41" fmla="*/ 269436 h 1654784"/>
              <a:gd name="connsiteX42" fmla="*/ 1231596 w 2784974"/>
              <a:gd name="connsiteY42" fmla="*/ 291470 h 1654784"/>
              <a:gd name="connsiteX43" fmla="*/ 1286680 w 2784974"/>
              <a:gd name="connsiteY43" fmla="*/ 302487 h 1654784"/>
              <a:gd name="connsiteX44" fmla="*/ 1330748 w 2784974"/>
              <a:gd name="connsiteY44" fmla="*/ 335538 h 1654784"/>
              <a:gd name="connsiteX45" fmla="*/ 1396849 w 2784974"/>
              <a:gd name="connsiteY45" fmla="*/ 357571 h 1654784"/>
              <a:gd name="connsiteX46" fmla="*/ 1540068 w 2784974"/>
              <a:gd name="connsiteY46" fmla="*/ 346555 h 1654784"/>
              <a:gd name="connsiteX47" fmla="*/ 1595153 w 2784974"/>
              <a:gd name="connsiteY47" fmla="*/ 324521 h 1654784"/>
              <a:gd name="connsiteX48" fmla="*/ 1661254 w 2784974"/>
              <a:gd name="connsiteY48" fmla="*/ 313504 h 1654784"/>
              <a:gd name="connsiteX49" fmla="*/ 1694304 w 2784974"/>
              <a:gd name="connsiteY49" fmla="*/ 302487 h 1654784"/>
              <a:gd name="connsiteX50" fmla="*/ 1738372 w 2784974"/>
              <a:gd name="connsiteY50" fmla="*/ 291470 h 1654784"/>
              <a:gd name="connsiteX51" fmla="*/ 1749389 w 2784974"/>
              <a:gd name="connsiteY51" fmla="*/ 247403 h 1654784"/>
              <a:gd name="connsiteX52" fmla="*/ 1815490 w 2784974"/>
              <a:gd name="connsiteY52" fmla="*/ 225369 h 1654784"/>
              <a:gd name="connsiteX53" fmla="*/ 1914642 w 2784974"/>
              <a:gd name="connsiteY53" fmla="*/ 203335 h 1654784"/>
              <a:gd name="connsiteX54" fmla="*/ 2079895 w 2784974"/>
              <a:gd name="connsiteY54" fmla="*/ 148251 h 1654784"/>
              <a:gd name="connsiteX55" fmla="*/ 2179047 w 2784974"/>
              <a:gd name="connsiteY55" fmla="*/ 126217 h 1654784"/>
              <a:gd name="connsiteX56" fmla="*/ 2322266 w 2784974"/>
              <a:gd name="connsiteY56" fmla="*/ 137234 h 1654784"/>
              <a:gd name="connsiteX57" fmla="*/ 2377350 w 2784974"/>
              <a:gd name="connsiteY57" fmla="*/ 192318 h 1654784"/>
              <a:gd name="connsiteX58" fmla="*/ 2421418 w 2784974"/>
              <a:gd name="connsiteY58" fmla="*/ 214352 h 1654784"/>
              <a:gd name="connsiteX59" fmla="*/ 2421418 w 2784974"/>
              <a:gd name="connsiteY59" fmla="*/ 445706 h 1654784"/>
              <a:gd name="connsiteX60" fmla="*/ 2366333 w 2784974"/>
              <a:gd name="connsiteY60" fmla="*/ 500791 h 1654784"/>
              <a:gd name="connsiteX61" fmla="*/ 2333283 w 2784974"/>
              <a:gd name="connsiteY61" fmla="*/ 544858 h 1654784"/>
              <a:gd name="connsiteX62" fmla="*/ 2289215 w 2784974"/>
              <a:gd name="connsiteY62" fmla="*/ 588926 h 1654784"/>
              <a:gd name="connsiteX63" fmla="*/ 2267181 w 2784974"/>
              <a:gd name="connsiteY63" fmla="*/ 621976 h 1654784"/>
              <a:gd name="connsiteX64" fmla="*/ 2234131 w 2784974"/>
              <a:gd name="connsiteY64" fmla="*/ 632993 h 1654784"/>
              <a:gd name="connsiteX65" fmla="*/ 2245148 w 2784974"/>
              <a:gd name="connsiteY65" fmla="*/ 699094 h 1654784"/>
              <a:gd name="connsiteX66" fmla="*/ 2311249 w 2784974"/>
              <a:gd name="connsiteY66" fmla="*/ 721128 h 1654784"/>
              <a:gd name="connsiteX67" fmla="*/ 2377350 w 2784974"/>
              <a:gd name="connsiteY67" fmla="*/ 765195 h 1654784"/>
              <a:gd name="connsiteX68" fmla="*/ 2465485 w 2784974"/>
              <a:gd name="connsiteY68" fmla="*/ 798246 h 1654784"/>
              <a:gd name="connsiteX69" fmla="*/ 2575654 w 2784974"/>
              <a:gd name="connsiteY69" fmla="*/ 831297 h 1654784"/>
              <a:gd name="connsiteX70" fmla="*/ 2608704 w 2784974"/>
              <a:gd name="connsiteY70" fmla="*/ 842314 h 1654784"/>
              <a:gd name="connsiteX71" fmla="*/ 2663789 w 2784974"/>
              <a:gd name="connsiteY71" fmla="*/ 853330 h 1654784"/>
              <a:gd name="connsiteX72" fmla="*/ 2707856 w 2784974"/>
              <a:gd name="connsiteY72" fmla="*/ 875364 h 1654784"/>
              <a:gd name="connsiteX73" fmla="*/ 2740907 w 2784974"/>
              <a:gd name="connsiteY73" fmla="*/ 963499 h 1654784"/>
              <a:gd name="connsiteX74" fmla="*/ 2751924 w 2784974"/>
              <a:gd name="connsiteY74" fmla="*/ 996550 h 1654784"/>
              <a:gd name="connsiteX75" fmla="*/ 2784974 w 2784974"/>
              <a:gd name="connsiteY75" fmla="*/ 1029600 h 1654784"/>
              <a:gd name="connsiteX76" fmla="*/ 2762941 w 2784974"/>
              <a:gd name="connsiteY76" fmla="*/ 1238921 h 1654784"/>
              <a:gd name="connsiteX77" fmla="*/ 2740907 w 2784974"/>
              <a:gd name="connsiteY77" fmla="*/ 1282988 h 1654784"/>
              <a:gd name="connsiteX78" fmla="*/ 2707856 w 2784974"/>
              <a:gd name="connsiteY78" fmla="*/ 1371123 h 1654784"/>
              <a:gd name="connsiteX79" fmla="*/ 2696839 w 2784974"/>
              <a:gd name="connsiteY79" fmla="*/ 1624511 h 1654784"/>
              <a:gd name="connsiteX80" fmla="*/ 2597687 w 2784974"/>
              <a:gd name="connsiteY80" fmla="*/ 1613494 h 1654784"/>
              <a:gd name="connsiteX81" fmla="*/ 2586671 w 2784974"/>
              <a:gd name="connsiteY81" fmla="*/ 1580444 h 1654784"/>
              <a:gd name="connsiteX82" fmla="*/ 2542603 w 2784974"/>
              <a:gd name="connsiteY82" fmla="*/ 1569427 h 1654784"/>
              <a:gd name="connsiteX0" fmla="*/ 2542603 w 2784974"/>
              <a:gd name="connsiteY0" fmla="*/ 1569427 h 1654784"/>
              <a:gd name="connsiteX1" fmla="*/ 2542603 w 2784974"/>
              <a:gd name="connsiteY1" fmla="*/ 1569427 h 1654784"/>
              <a:gd name="connsiteX2" fmla="*/ 2421418 w 2784974"/>
              <a:gd name="connsiteY2" fmla="*/ 1558410 h 1654784"/>
              <a:gd name="connsiteX3" fmla="*/ 2333283 w 2784974"/>
              <a:gd name="connsiteY3" fmla="*/ 1547393 h 1654784"/>
              <a:gd name="connsiteX4" fmla="*/ 2300232 w 2784974"/>
              <a:gd name="connsiteY4" fmla="*/ 1514342 h 1654784"/>
              <a:gd name="connsiteX5" fmla="*/ 2256165 w 2784974"/>
              <a:gd name="connsiteY5" fmla="*/ 1503326 h 1654784"/>
              <a:gd name="connsiteX6" fmla="*/ 2179047 w 2784974"/>
              <a:gd name="connsiteY6" fmla="*/ 1470275 h 1654784"/>
              <a:gd name="connsiteX7" fmla="*/ 2057861 w 2784974"/>
              <a:gd name="connsiteY7" fmla="*/ 1426208 h 1654784"/>
              <a:gd name="connsiteX8" fmla="*/ 2013794 w 2784974"/>
              <a:gd name="connsiteY8" fmla="*/ 1415191 h 1654784"/>
              <a:gd name="connsiteX9" fmla="*/ 1540068 w 2784974"/>
              <a:gd name="connsiteY9" fmla="*/ 1437224 h 1654784"/>
              <a:gd name="connsiteX10" fmla="*/ 1396849 w 2784974"/>
              <a:gd name="connsiteY10" fmla="*/ 1470275 h 1654784"/>
              <a:gd name="connsiteX11" fmla="*/ 1330748 w 2784974"/>
              <a:gd name="connsiteY11" fmla="*/ 1503326 h 1654784"/>
              <a:gd name="connsiteX12" fmla="*/ 1044309 w 2784974"/>
              <a:gd name="connsiteY12" fmla="*/ 1437224 h 1654784"/>
              <a:gd name="connsiteX13" fmla="*/ 1000242 w 2784974"/>
              <a:gd name="connsiteY13" fmla="*/ 1404174 h 1654784"/>
              <a:gd name="connsiteX14" fmla="*/ 978208 w 2784974"/>
              <a:gd name="connsiteY14" fmla="*/ 1371123 h 1654784"/>
              <a:gd name="connsiteX15" fmla="*/ 912107 w 2784974"/>
              <a:gd name="connsiteY15" fmla="*/ 1338073 h 1654784"/>
              <a:gd name="connsiteX16" fmla="*/ 868039 w 2784974"/>
              <a:gd name="connsiteY16" fmla="*/ 1316039 h 1654784"/>
              <a:gd name="connsiteX17" fmla="*/ 570584 w 2784974"/>
              <a:gd name="connsiteY17" fmla="*/ 1294005 h 1654784"/>
              <a:gd name="connsiteX18" fmla="*/ 526516 w 2784974"/>
              <a:gd name="connsiteY18" fmla="*/ 1271971 h 1654784"/>
              <a:gd name="connsiteX19" fmla="*/ 504483 w 2784974"/>
              <a:gd name="connsiteY19" fmla="*/ 1238921 h 1654784"/>
              <a:gd name="connsiteX20" fmla="*/ 471432 w 2784974"/>
              <a:gd name="connsiteY20" fmla="*/ 974516 h 1654784"/>
              <a:gd name="connsiteX21" fmla="*/ 471432 w 2784974"/>
              <a:gd name="connsiteY21" fmla="*/ 500791 h 1654784"/>
              <a:gd name="connsiteX22" fmla="*/ 241914 w 2784974"/>
              <a:gd name="connsiteY22" fmla="*/ 492528 h 1654784"/>
              <a:gd name="connsiteX23" fmla="*/ 295162 w 2784974"/>
              <a:gd name="connsiteY23" fmla="*/ 379605 h 1654784"/>
              <a:gd name="connsiteX24" fmla="*/ 165714 w 2784974"/>
              <a:gd name="connsiteY24" fmla="*/ 416328 h 1654784"/>
              <a:gd name="connsiteX25" fmla="*/ 184994 w 2784974"/>
              <a:gd name="connsiteY25" fmla="*/ 478757 h 1654784"/>
              <a:gd name="connsiteX26" fmla="*/ 196010 w 2784974"/>
              <a:gd name="connsiteY26" fmla="*/ 401639 h 1654784"/>
              <a:gd name="connsiteX27" fmla="*/ 229061 w 2784974"/>
              <a:gd name="connsiteY27" fmla="*/ 313504 h 1654784"/>
              <a:gd name="connsiteX28" fmla="*/ 262112 w 2784974"/>
              <a:gd name="connsiteY28" fmla="*/ 236386 h 1654784"/>
              <a:gd name="connsiteX29" fmla="*/ 306179 w 2784974"/>
              <a:gd name="connsiteY29" fmla="*/ 137234 h 1654784"/>
              <a:gd name="connsiteX30" fmla="*/ 339230 w 2784974"/>
              <a:gd name="connsiteY30" fmla="*/ 104183 h 1654784"/>
              <a:gd name="connsiteX31" fmla="*/ 372280 w 2784974"/>
              <a:gd name="connsiteY31" fmla="*/ 93167 h 1654784"/>
              <a:gd name="connsiteX32" fmla="*/ 427365 w 2784974"/>
              <a:gd name="connsiteY32" fmla="*/ 49099 h 1654784"/>
              <a:gd name="connsiteX33" fmla="*/ 669736 w 2784974"/>
              <a:gd name="connsiteY33" fmla="*/ 49099 h 1654784"/>
              <a:gd name="connsiteX34" fmla="*/ 724820 w 2784974"/>
              <a:gd name="connsiteY34" fmla="*/ 71133 h 1654784"/>
              <a:gd name="connsiteX35" fmla="*/ 790921 w 2784974"/>
              <a:gd name="connsiteY35" fmla="*/ 93167 h 1654784"/>
              <a:gd name="connsiteX36" fmla="*/ 834989 w 2784974"/>
              <a:gd name="connsiteY36" fmla="*/ 126217 h 1654784"/>
              <a:gd name="connsiteX37" fmla="*/ 868039 w 2784974"/>
              <a:gd name="connsiteY37" fmla="*/ 137234 h 1654784"/>
              <a:gd name="connsiteX38" fmla="*/ 989225 w 2784974"/>
              <a:gd name="connsiteY38" fmla="*/ 159268 h 1654784"/>
              <a:gd name="connsiteX39" fmla="*/ 1143461 w 2784974"/>
              <a:gd name="connsiteY39" fmla="*/ 236386 h 1654784"/>
              <a:gd name="connsiteX40" fmla="*/ 1143461 w 2784974"/>
              <a:gd name="connsiteY40" fmla="*/ 236386 h 1654784"/>
              <a:gd name="connsiteX41" fmla="*/ 1198545 w 2784974"/>
              <a:gd name="connsiteY41" fmla="*/ 269436 h 1654784"/>
              <a:gd name="connsiteX42" fmla="*/ 1231596 w 2784974"/>
              <a:gd name="connsiteY42" fmla="*/ 291470 h 1654784"/>
              <a:gd name="connsiteX43" fmla="*/ 1286680 w 2784974"/>
              <a:gd name="connsiteY43" fmla="*/ 302487 h 1654784"/>
              <a:gd name="connsiteX44" fmla="*/ 1330748 w 2784974"/>
              <a:gd name="connsiteY44" fmla="*/ 335538 h 1654784"/>
              <a:gd name="connsiteX45" fmla="*/ 1396849 w 2784974"/>
              <a:gd name="connsiteY45" fmla="*/ 357571 h 1654784"/>
              <a:gd name="connsiteX46" fmla="*/ 1540068 w 2784974"/>
              <a:gd name="connsiteY46" fmla="*/ 346555 h 1654784"/>
              <a:gd name="connsiteX47" fmla="*/ 1595153 w 2784974"/>
              <a:gd name="connsiteY47" fmla="*/ 324521 h 1654784"/>
              <a:gd name="connsiteX48" fmla="*/ 1661254 w 2784974"/>
              <a:gd name="connsiteY48" fmla="*/ 313504 h 1654784"/>
              <a:gd name="connsiteX49" fmla="*/ 1694304 w 2784974"/>
              <a:gd name="connsiteY49" fmla="*/ 302487 h 1654784"/>
              <a:gd name="connsiteX50" fmla="*/ 1738372 w 2784974"/>
              <a:gd name="connsiteY50" fmla="*/ 291470 h 1654784"/>
              <a:gd name="connsiteX51" fmla="*/ 1749389 w 2784974"/>
              <a:gd name="connsiteY51" fmla="*/ 247403 h 1654784"/>
              <a:gd name="connsiteX52" fmla="*/ 1815490 w 2784974"/>
              <a:gd name="connsiteY52" fmla="*/ 225369 h 1654784"/>
              <a:gd name="connsiteX53" fmla="*/ 1914642 w 2784974"/>
              <a:gd name="connsiteY53" fmla="*/ 203335 h 1654784"/>
              <a:gd name="connsiteX54" fmla="*/ 2079895 w 2784974"/>
              <a:gd name="connsiteY54" fmla="*/ 148251 h 1654784"/>
              <a:gd name="connsiteX55" fmla="*/ 2179047 w 2784974"/>
              <a:gd name="connsiteY55" fmla="*/ 126217 h 1654784"/>
              <a:gd name="connsiteX56" fmla="*/ 2322266 w 2784974"/>
              <a:gd name="connsiteY56" fmla="*/ 137234 h 1654784"/>
              <a:gd name="connsiteX57" fmla="*/ 2377350 w 2784974"/>
              <a:gd name="connsiteY57" fmla="*/ 192318 h 1654784"/>
              <a:gd name="connsiteX58" fmla="*/ 2421418 w 2784974"/>
              <a:gd name="connsiteY58" fmla="*/ 214352 h 1654784"/>
              <a:gd name="connsiteX59" fmla="*/ 2421418 w 2784974"/>
              <a:gd name="connsiteY59" fmla="*/ 445706 h 1654784"/>
              <a:gd name="connsiteX60" fmla="*/ 2366333 w 2784974"/>
              <a:gd name="connsiteY60" fmla="*/ 500791 h 1654784"/>
              <a:gd name="connsiteX61" fmla="*/ 2333283 w 2784974"/>
              <a:gd name="connsiteY61" fmla="*/ 544858 h 1654784"/>
              <a:gd name="connsiteX62" fmla="*/ 2289215 w 2784974"/>
              <a:gd name="connsiteY62" fmla="*/ 588926 h 1654784"/>
              <a:gd name="connsiteX63" fmla="*/ 2267181 w 2784974"/>
              <a:gd name="connsiteY63" fmla="*/ 621976 h 1654784"/>
              <a:gd name="connsiteX64" fmla="*/ 2234131 w 2784974"/>
              <a:gd name="connsiteY64" fmla="*/ 632993 h 1654784"/>
              <a:gd name="connsiteX65" fmla="*/ 2245148 w 2784974"/>
              <a:gd name="connsiteY65" fmla="*/ 699094 h 1654784"/>
              <a:gd name="connsiteX66" fmla="*/ 2311249 w 2784974"/>
              <a:gd name="connsiteY66" fmla="*/ 721128 h 1654784"/>
              <a:gd name="connsiteX67" fmla="*/ 2377350 w 2784974"/>
              <a:gd name="connsiteY67" fmla="*/ 765195 h 1654784"/>
              <a:gd name="connsiteX68" fmla="*/ 2465485 w 2784974"/>
              <a:gd name="connsiteY68" fmla="*/ 798246 h 1654784"/>
              <a:gd name="connsiteX69" fmla="*/ 2575654 w 2784974"/>
              <a:gd name="connsiteY69" fmla="*/ 831297 h 1654784"/>
              <a:gd name="connsiteX70" fmla="*/ 2608704 w 2784974"/>
              <a:gd name="connsiteY70" fmla="*/ 842314 h 1654784"/>
              <a:gd name="connsiteX71" fmla="*/ 2663789 w 2784974"/>
              <a:gd name="connsiteY71" fmla="*/ 853330 h 1654784"/>
              <a:gd name="connsiteX72" fmla="*/ 2707856 w 2784974"/>
              <a:gd name="connsiteY72" fmla="*/ 875364 h 1654784"/>
              <a:gd name="connsiteX73" fmla="*/ 2740907 w 2784974"/>
              <a:gd name="connsiteY73" fmla="*/ 963499 h 1654784"/>
              <a:gd name="connsiteX74" fmla="*/ 2751924 w 2784974"/>
              <a:gd name="connsiteY74" fmla="*/ 996550 h 1654784"/>
              <a:gd name="connsiteX75" fmla="*/ 2784974 w 2784974"/>
              <a:gd name="connsiteY75" fmla="*/ 1029600 h 1654784"/>
              <a:gd name="connsiteX76" fmla="*/ 2762941 w 2784974"/>
              <a:gd name="connsiteY76" fmla="*/ 1238921 h 1654784"/>
              <a:gd name="connsiteX77" fmla="*/ 2740907 w 2784974"/>
              <a:gd name="connsiteY77" fmla="*/ 1282988 h 1654784"/>
              <a:gd name="connsiteX78" fmla="*/ 2707856 w 2784974"/>
              <a:gd name="connsiteY78" fmla="*/ 1371123 h 1654784"/>
              <a:gd name="connsiteX79" fmla="*/ 2696839 w 2784974"/>
              <a:gd name="connsiteY79" fmla="*/ 1624511 h 1654784"/>
              <a:gd name="connsiteX80" fmla="*/ 2597687 w 2784974"/>
              <a:gd name="connsiteY80" fmla="*/ 1613494 h 1654784"/>
              <a:gd name="connsiteX81" fmla="*/ 2586671 w 2784974"/>
              <a:gd name="connsiteY81" fmla="*/ 1580444 h 1654784"/>
              <a:gd name="connsiteX82" fmla="*/ 2542603 w 2784974"/>
              <a:gd name="connsiteY82" fmla="*/ 1569427 h 1654784"/>
              <a:gd name="connsiteX0" fmla="*/ 2542603 w 2784974"/>
              <a:gd name="connsiteY0" fmla="*/ 1569427 h 1654784"/>
              <a:gd name="connsiteX1" fmla="*/ 2542603 w 2784974"/>
              <a:gd name="connsiteY1" fmla="*/ 1569427 h 1654784"/>
              <a:gd name="connsiteX2" fmla="*/ 2421418 w 2784974"/>
              <a:gd name="connsiteY2" fmla="*/ 1558410 h 1654784"/>
              <a:gd name="connsiteX3" fmla="*/ 2333283 w 2784974"/>
              <a:gd name="connsiteY3" fmla="*/ 1547393 h 1654784"/>
              <a:gd name="connsiteX4" fmla="*/ 2300232 w 2784974"/>
              <a:gd name="connsiteY4" fmla="*/ 1514342 h 1654784"/>
              <a:gd name="connsiteX5" fmla="*/ 2256165 w 2784974"/>
              <a:gd name="connsiteY5" fmla="*/ 1503326 h 1654784"/>
              <a:gd name="connsiteX6" fmla="*/ 2179047 w 2784974"/>
              <a:gd name="connsiteY6" fmla="*/ 1470275 h 1654784"/>
              <a:gd name="connsiteX7" fmla="*/ 2057861 w 2784974"/>
              <a:gd name="connsiteY7" fmla="*/ 1426208 h 1654784"/>
              <a:gd name="connsiteX8" fmla="*/ 2013794 w 2784974"/>
              <a:gd name="connsiteY8" fmla="*/ 1415191 h 1654784"/>
              <a:gd name="connsiteX9" fmla="*/ 1540068 w 2784974"/>
              <a:gd name="connsiteY9" fmla="*/ 1437224 h 1654784"/>
              <a:gd name="connsiteX10" fmla="*/ 1396849 w 2784974"/>
              <a:gd name="connsiteY10" fmla="*/ 1470275 h 1654784"/>
              <a:gd name="connsiteX11" fmla="*/ 1330748 w 2784974"/>
              <a:gd name="connsiteY11" fmla="*/ 1503326 h 1654784"/>
              <a:gd name="connsiteX12" fmla="*/ 1044309 w 2784974"/>
              <a:gd name="connsiteY12" fmla="*/ 1437224 h 1654784"/>
              <a:gd name="connsiteX13" fmla="*/ 1000242 w 2784974"/>
              <a:gd name="connsiteY13" fmla="*/ 1404174 h 1654784"/>
              <a:gd name="connsiteX14" fmla="*/ 978208 w 2784974"/>
              <a:gd name="connsiteY14" fmla="*/ 1371123 h 1654784"/>
              <a:gd name="connsiteX15" fmla="*/ 912107 w 2784974"/>
              <a:gd name="connsiteY15" fmla="*/ 1338073 h 1654784"/>
              <a:gd name="connsiteX16" fmla="*/ 868039 w 2784974"/>
              <a:gd name="connsiteY16" fmla="*/ 1316039 h 1654784"/>
              <a:gd name="connsiteX17" fmla="*/ 570584 w 2784974"/>
              <a:gd name="connsiteY17" fmla="*/ 1294005 h 1654784"/>
              <a:gd name="connsiteX18" fmla="*/ 526516 w 2784974"/>
              <a:gd name="connsiteY18" fmla="*/ 1271971 h 1654784"/>
              <a:gd name="connsiteX19" fmla="*/ 504483 w 2784974"/>
              <a:gd name="connsiteY19" fmla="*/ 1238921 h 1654784"/>
              <a:gd name="connsiteX20" fmla="*/ 471432 w 2784974"/>
              <a:gd name="connsiteY20" fmla="*/ 974516 h 1654784"/>
              <a:gd name="connsiteX21" fmla="*/ 471432 w 2784974"/>
              <a:gd name="connsiteY21" fmla="*/ 500791 h 1654784"/>
              <a:gd name="connsiteX22" fmla="*/ 241914 w 2784974"/>
              <a:gd name="connsiteY22" fmla="*/ 492528 h 1654784"/>
              <a:gd name="connsiteX23" fmla="*/ 295162 w 2784974"/>
              <a:gd name="connsiteY23" fmla="*/ 379605 h 1654784"/>
              <a:gd name="connsiteX24" fmla="*/ 165714 w 2784974"/>
              <a:gd name="connsiteY24" fmla="*/ 416328 h 1654784"/>
              <a:gd name="connsiteX25" fmla="*/ 184994 w 2784974"/>
              <a:gd name="connsiteY25" fmla="*/ 478757 h 1654784"/>
              <a:gd name="connsiteX26" fmla="*/ 196010 w 2784974"/>
              <a:gd name="connsiteY26" fmla="*/ 401639 h 1654784"/>
              <a:gd name="connsiteX27" fmla="*/ 241914 w 2784974"/>
              <a:gd name="connsiteY27" fmla="*/ 416328 h 1654784"/>
              <a:gd name="connsiteX28" fmla="*/ 262112 w 2784974"/>
              <a:gd name="connsiteY28" fmla="*/ 236386 h 1654784"/>
              <a:gd name="connsiteX29" fmla="*/ 306179 w 2784974"/>
              <a:gd name="connsiteY29" fmla="*/ 137234 h 1654784"/>
              <a:gd name="connsiteX30" fmla="*/ 339230 w 2784974"/>
              <a:gd name="connsiteY30" fmla="*/ 104183 h 1654784"/>
              <a:gd name="connsiteX31" fmla="*/ 372280 w 2784974"/>
              <a:gd name="connsiteY31" fmla="*/ 93167 h 1654784"/>
              <a:gd name="connsiteX32" fmla="*/ 427365 w 2784974"/>
              <a:gd name="connsiteY32" fmla="*/ 49099 h 1654784"/>
              <a:gd name="connsiteX33" fmla="*/ 669736 w 2784974"/>
              <a:gd name="connsiteY33" fmla="*/ 49099 h 1654784"/>
              <a:gd name="connsiteX34" fmla="*/ 724820 w 2784974"/>
              <a:gd name="connsiteY34" fmla="*/ 71133 h 1654784"/>
              <a:gd name="connsiteX35" fmla="*/ 790921 w 2784974"/>
              <a:gd name="connsiteY35" fmla="*/ 93167 h 1654784"/>
              <a:gd name="connsiteX36" fmla="*/ 834989 w 2784974"/>
              <a:gd name="connsiteY36" fmla="*/ 126217 h 1654784"/>
              <a:gd name="connsiteX37" fmla="*/ 868039 w 2784974"/>
              <a:gd name="connsiteY37" fmla="*/ 137234 h 1654784"/>
              <a:gd name="connsiteX38" fmla="*/ 989225 w 2784974"/>
              <a:gd name="connsiteY38" fmla="*/ 159268 h 1654784"/>
              <a:gd name="connsiteX39" fmla="*/ 1143461 w 2784974"/>
              <a:gd name="connsiteY39" fmla="*/ 236386 h 1654784"/>
              <a:gd name="connsiteX40" fmla="*/ 1143461 w 2784974"/>
              <a:gd name="connsiteY40" fmla="*/ 236386 h 1654784"/>
              <a:gd name="connsiteX41" fmla="*/ 1198545 w 2784974"/>
              <a:gd name="connsiteY41" fmla="*/ 269436 h 1654784"/>
              <a:gd name="connsiteX42" fmla="*/ 1231596 w 2784974"/>
              <a:gd name="connsiteY42" fmla="*/ 291470 h 1654784"/>
              <a:gd name="connsiteX43" fmla="*/ 1286680 w 2784974"/>
              <a:gd name="connsiteY43" fmla="*/ 302487 h 1654784"/>
              <a:gd name="connsiteX44" fmla="*/ 1330748 w 2784974"/>
              <a:gd name="connsiteY44" fmla="*/ 335538 h 1654784"/>
              <a:gd name="connsiteX45" fmla="*/ 1396849 w 2784974"/>
              <a:gd name="connsiteY45" fmla="*/ 357571 h 1654784"/>
              <a:gd name="connsiteX46" fmla="*/ 1540068 w 2784974"/>
              <a:gd name="connsiteY46" fmla="*/ 346555 h 1654784"/>
              <a:gd name="connsiteX47" fmla="*/ 1595153 w 2784974"/>
              <a:gd name="connsiteY47" fmla="*/ 324521 h 1654784"/>
              <a:gd name="connsiteX48" fmla="*/ 1661254 w 2784974"/>
              <a:gd name="connsiteY48" fmla="*/ 313504 h 1654784"/>
              <a:gd name="connsiteX49" fmla="*/ 1694304 w 2784974"/>
              <a:gd name="connsiteY49" fmla="*/ 302487 h 1654784"/>
              <a:gd name="connsiteX50" fmla="*/ 1738372 w 2784974"/>
              <a:gd name="connsiteY50" fmla="*/ 291470 h 1654784"/>
              <a:gd name="connsiteX51" fmla="*/ 1749389 w 2784974"/>
              <a:gd name="connsiteY51" fmla="*/ 247403 h 1654784"/>
              <a:gd name="connsiteX52" fmla="*/ 1815490 w 2784974"/>
              <a:gd name="connsiteY52" fmla="*/ 225369 h 1654784"/>
              <a:gd name="connsiteX53" fmla="*/ 1914642 w 2784974"/>
              <a:gd name="connsiteY53" fmla="*/ 203335 h 1654784"/>
              <a:gd name="connsiteX54" fmla="*/ 2079895 w 2784974"/>
              <a:gd name="connsiteY54" fmla="*/ 148251 h 1654784"/>
              <a:gd name="connsiteX55" fmla="*/ 2179047 w 2784974"/>
              <a:gd name="connsiteY55" fmla="*/ 126217 h 1654784"/>
              <a:gd name="connsiteX56" fmla="*/ 2322266 w 2784974"/>
              <a:gd name="connsiteY56" fmla="*/ 137234 h 1654784"/>
              <a:gd name="connsiteX57" fmla="*/ 2377350 w 2784974"/>
              <a:gd name="connsiteY57" fmla="*/ 192318 h 1654784"/>
              <a:gd name="connsiteX58" fmla="*/ 2421418 w 2784974"/>
              <a:gd name="connsiteY58" fmla="*/ 214352 h 1654784"/>
              <a:gd name="connsiteX59" fmla="*/ 2421418 w 2784974"/>
              <a:gd name="connsiteY59" fmla="*/ 445706 h 1654784"/>
              <a:gd name="connsiteX60" fmla="*/ 2366333 w 2784974"/>
              <a:gd name="connsiteY60" fmla="*/ 500791 h 1654784"/>
              <a:gd name="connsiteX61" fmla="*/ 2333283 w 2784974"/>
              <a:gd name="connsiteY61" fmla="*/ 544858 h 1654784"/>
              <a:gd name="connsiteX62" fmla="*/ 2289215 w 2784974"/>
              <a:gd name="connsiteY62" fmla="*/ 588926 h 1654784"/>
              <a:gd name="connsiteX63" fmla="*/ 2267181 w 2784974"/>
              <a:gd name="connsiteY63" fmla="*/ 621976 h 1654784"/>
              <a:gd name="connsiteX64" fmla="*/ 2234131 w 2784974"/>
              <a:gd name="connsiteY64" fmla="*/ 632993 h 1654784"/>
              <a:gd name="connsiteX65" fmla="*/ 2245148 w 2784974"/>
              <a:gd name="connsiteY65" fmla="*/ 699094 h 1654784"/>
              <a:gd name="connsiteX66" fmla="*/ 2311249 w 2784974"/>
              <a:gd name="connsiteY66" fmla="*/ 721128 h 1654784"/>
              <a:gd name="connsiteX67" fmla="*/ 2377350 w 2784974"/>
              <a:gd name="connsiteY67" fmla="*/ 765195 h 1654784"/>
              <a:gd name="connsiteX68" fmla="*/ 2465485 w 2784974"/>
              <a:gd name="connsiteY68" fmla="*/ 798246 h 1654784"/>
              <a:gd name="connsiteX69" fmla="*/ 2575654 w 2784974"/>
              <a:gd name="connsiteY69" fmla="*/ 831297 h 1654784"/>
              <a:gd name="connsiteX70" fmla="*/ 2608704 w 2784974"/>
              <a:gd name="connsiteY70" fmla="*/ 842314 h 1654784"/>
              <a:gd name="connsiteX71" fmla="*/ 2663789 w 2784974"/>
              <a:gd name="connsiteY71" fmla="*/ 853330 h 1654784"/>
              <a:gd name="connsiteX72" fmla="*/ 2707856 w 2784974"/>
              <a:gd name="connsiteY72" fmla="*/ 875364 h 1654784"/>
              <a:gd name="connsiteX73" fmla="*/ 2740907 w 2784974"/>
              <a:gd name="connsiteY73" fmla="*/ 963499 h 1654784"/>
              <a:gd name="connsiteX74" fmla="*/ 2751924 w 2784974"/>
              <a:gd name="connsiteY74" fmla="*/ 996550 h 1654784"/>
              <a:gd name="connsiteX75" fmla="*/ 2784974 w 2784974"/>
              <a:gd name="connsiteY75" fmla="*/ 1029600 h 1654784"/>
              <a:gd name="connsiteX76" fmla="*/ 2762941 w 2784974"/>
              <a:gd name="connsiteY76" fmla="*/ 1238921 h 1654784"/>
              <a:gd name="connsiteX77" fmla="*/ 2740907 w 2784974"/>
              <a:gd name="connsiteY77" fmla="*/ 1282988 h 1654784"/>
              <a:gd name="connsiteX78" fmla="*/ 2707856 w 2784974"/>
              <a:gd name="connsiteY78" fmla="*/ 1371123 h 1654784"/>
              <a:gd name="connsiteX79" fmla="*/ 2696839 w 2784974"/>
              <a:gd name="connsiteY79" fmla="*/ 1624511 h 1654784"/>
              <a:gd name="connsiteX80" fmla="*/ 2597687 w 2784974"/>
              <a:gd name="connsiteY80" fmla="*/ 1613494 h 1654784"/>
              <a:gd name="connsiteX81" fmla="*/ 2586671 w 2784974"/>
              <a:gd name="connsiteY81" fmla="*/ 1580444 h 1654784"/>
              <a:gd name="connsiteX82" fmla="*/ 2542603 w 2784974"/>
              <a:gd name="connsiteY82" fmla="*/ 1569427 h 1654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84974" h="1654784">
                <a:moveTo>
                  <a:pt x="2542603" y="1569427"/>
                </a:moveTo>
                <a:lnTo>
                  <a:pt x="2542603" y="1569427"/>
                </a:lnTo>
                <a:lnTo>
                  <a:pt x="2421418" y="1558410"/>
                </a:lnTo>
                <a:cubicBezTo>
                  <a:pt x="2391974" y="1555311"/>
                  <a:pt x="2361107" y="1557511"/>
                  <a:pt x="2333283" y="1547393"/>
                </a:cubicBezTo>
                <a:cubicBezTo>
                  <a:pt x="2318641" y="1542068"/>
                  <a:pt x="2313760" y="1522072"/>
                  <a:pt x="2300232" y="1514342"/>
                </a:cubicBezTo>
                <a:cubicBezTo>
                  <a:pt x="2287086" y="1506830"/>
                  <a:pt x="2270394" y="1508500"/>
                  <a:pt x="2256165" y="1503326"/>
                </a:cubicBezTo>
                <a:cubicBezTo>
                  <a:pt x="2229881" y="1493768"/>
                  <a:pt x="2204062" y="1482782"/>
                  <a:pt x="2179047" y="1470275"/>
                </a:cubicBezTo>
                <a:cubicBezTo>
                  <a:pt x="2081969" y="1421736"/>
                  <a:pt x="2247648" y="1473654"/>
                  <a:pt x="2057861" y="1426208"/>
                </a:cubicBezTo>
                <a:lnTo>
                  <a:pt x="2013794" y="1415191"/>
                </a:lnTo>
                <a:lnTo>
                  <a:pt x="1540068" y="1437224"/>
                </a:lnTo>
                <a:cubicBezTo>
                  <a:pt x="1502941" y="1439497"/>
                  <a:pt x="1429206" y="1457830"/>
                  <a:pt x="1396849" y="1470275"/>
                </a:cubicBezTo>
                <a:cubicBezTo>
                  <a:pt x="1373857" y="1479118"/>
                  <a:pt x="1352782" y="1492309"/>
                  <a:pt x="1330748" y="1503326"/>
                </a:cubicBezTo>
                <a:cubicBezTo>
                  <a:pt x="911971" y="1485118"/>
                  <a:pt x="1157328" y="1566389"/>
                  <a:pt x="1044309" y="1437224"/>
                </a:cubicBezTo>
                <a:cubicBezTo>
                  <a:pt x="1032218" y="1423406"/>
                  <a:pt x="1014931" y="1415191"/>
                  <a:pt x="1000242" y="1404174"/>
                </a:cubicBezTo>
                <a:cubicBezTo>
                  <a:pt x="992897" y="1393157"/>
                  <a:pt x="987571" y="1380486"/>
                  <a:pt x="978208" y="1371123"/>
                </a:cubicBezTo>
                <a:cubicBezTo>
                  <a:pt x="951742" y="1344657"/>
                  <a:pt x="943469" y="1351514"/>
                  <a:pt x="912107" y="1338073"/>
                </a:cubicBezTo>
                <a:cubicBezTo>
                  <a:pt x="897012" y="1331604"/>
                  <a:pt x="883134" y="1322508"/>
                  <a:pt x="868039" y="1316039"/>
                </a:cubicBezTo>
                <a:cubicBezTo>
                  <a:pt x="780037" y="1278324"/>
                  <a:pt x="628331" y="1296411"/>
                  <a:pt x="570584" y="1294005"/>
                </a:cubicBezTo>
                <a:cubicBezTo>
                  <a:pt x="555895" y="1286660"/>
                  <a:pt x="539133" y="1282485"/>
                  <a:pt x="526516" y="1271971"/>
                </a:cubicBezTo>
                <a:cubicBezTo>
                  <a:pt x="516344" y="1263495"/>
                  <a:pt x="506894" y="1251940"/>
                  <a:pt x="504483" y="1238921"/>
                </a:cubicBezTo>
                <a:cubicBezTo>
                  <a:pt x="488310" y="1151585"/>
                  <a:pt x="482449" y="1062651"/>
                  <a:pt x="471432" y="974516"/>
                </a:cubicBezTo>
                <a:cubicBezTo>
                  <a:pt x="473620" y="906703"/>
                  <a:pt x="495889" y="623077"/>
                  <a:pt x="471432" y="500791"/>
                </a:cubicBezTo>
                <a:cubicBezTo>
                  <a:pt x="468537" y="486315"/>
                  <a:pt x="251637" y="497832"/>
                  <a:pt x="241914" y="492528"/>
                </a:cubicBezTo>
                <a:cubicBezTo>
                  <a:pt x="0" y="360575"/>
                  <a:pt x="413983" y="458819"/>
                  <a:pt x="295162" y="379605"/>
                </a:cubicBezTo>
                <a:cubicBezTo>
                  <a:pt x="276801" y="383277"/>
                  <a:pt x="179632" y="403802"/>
                  <a:pt x="165714" y="416328"/>
                </a:cubicBezTo>
                <a:cubicBezTo>
                  <a:pt x="139963" y="439504"/>
                  <a:pt x="184994" y="478757"/>
                  <a:pt x="184994" y="478757"/>
                </a:cubicBezTo>
                <a:cubicBezTo>
                  <a:pt x="188666" y="453051"/>
                  <a:pt x="190918" y="427102"/>
                  <a:pt x="196010" y="401639"/>
                </a:cubicBezTo>
                <a:cubicBezTo>
                  <a:pt x="199878" y="382299"/>
                  <a:pt x="238391" y="426898"/>
                  <a:pt x="241914" y="416328"/>
                </a:cubicBezTo>
                <a:cubicBezTo>
                  <a:pt x="265628" y="345187"/>
                  <a:pt x="223384" y="294476"/>
                  <a:pt x="262112" y="236386"/>
                </a:cubicBezTo>
                <a:cubicBezTo>
                  <a:pt x="278125" y="188347"/>
                  <a:pt x="277081" y="172152"/>
                  <a:pt x="306179" y="137234"/>
                </a:cubicBezTo>
                <a:cubicBezTo>
                  <a:pt x="316153" y="125265"/>
                  <a:pt x="326266" y="112825"/>
                  <a:pt x="339230" y="104183"/>
                </a:cubicBezTo>
                <a:cubicBezTo>
                  <a:pt x="348892" y="97742"/>
                  <a:pt x="361263" y="96839"/>
                  <a:pt x="372280" y="93167"/>
                </a:cubicBezTo>
                <a:cubicBezTo>
                  <a:pt x="390642" y="78478"/>
                  <a:pt x="407202" y="61197"/>
                  <a:pt x="427365" y="49099"/>
                </a:cubicBezTo>
                <a:cubicBezTo>
                  <a:pt x="509197" y="0"/>
                  <a:pt x="563303" y="36577"/>
                  <a:pt x="669736" y="49099"/>
                </a:cubicBezTo>
                <a:cubicBezTo>
                  <a:pt x="688097" y="56444"/>
                  <a:pt x="706235" y="64375"/>
                  <a:pt x="724820" y="71133"/>
                </a:cubicBezTo>
                <a:cubicBezTo>
                  <a:pt x="746647" y="79070"/>
                  <a:pt x="770147" y="82780"/>
                  <a:pt x="790921" y="93167"/>
                </a:cubicBezTo>
                <a:cubicBezTo>
                  <a:pt x="807344" y="101378"/>
                  <a:pt x="819047" y="117107"/>
                  <a:pt x="834989" y="126217"/>
                </a:cubicBezTo>
                <a:cubicBezTo>
                  <a:pt x="845072" y="131978"/>
                  <a:pt x="856684" y="134801"/>
                  <a:pt x="868039" y="137234"/>
                </a:cubicBezTo>
                <a:cubicBezTo>
                  <a:pt x="908185" y="145837"/>
                  <a:pt x="948830" y="151923"/>
                  <a:pt x="989225" y="159268"/>
                </a:cubicBezTo>
                <a:cubicBezTo>
                  <a:pt x="1064934" y="216049"/>
                  <a:pt x="1016244" y="185499"/>
                  <a:pt x="1143461" y="236386"/>
                </a:cubicBezTo>
                <a:lnTo>
                  <a:pt x="1143461" y="236386"/>
                </a:lnTo>
                <a:cubicBezTo>
                  <a:pt x="1161822" y="247403"/>
                  <a:pt x="1180387" y="258087"/>
                  <a:pt x="1198545" y="269436"/>
                </a:cubicBezTo>
                <a:cubicBezTo>
                  <a:pt x="1209773" y="276454"/>
                  <a:pt x="1219198" y="286821"/>
                  <a:pt x="1231596" y="291470"/>
                </a:cubicBezTo>
                <a:cubicBezTo>
                  <a:pt x="1249129" y="298045"/>
                  <a:pt x="1268319" y="298815"/>
                  <a:pt x="1286680" y="302487"/>
                </a:cubicBezTo>
                <a:cubicBezTo>
                  <a:pt x="1301369" y="313504"/>
                  <a:pt x="1314325" y="327326"/>
                  <a:pt x="1330748" y="335538"/>
                </a:cubicBezTo>
                <a:cubicBezTo>
                  <a:pt x="1351522" y="345925"/>
                  <a:pt x="1396849" y="357571"/>
                  <a:pt x="1396849" y="357571"/>
                </a:cubicBezTo>
                <a:cubicBezTo>
                  <a:pt x="1444589" y="353899"/>
                  <a:pt x="1492839" y="354426"/>
                  <a:pt x="1540068" y="346555"/>
                </a:cubicBezTo>
                <a:cubicBezTo>
                  <a:pt x="1559575" y="343304"/>
                  <a:pt x="1576074" y="329724"/>
                  <a:pt x="1595153" y="324521"/>
                </a:cubicBezTo>
                <a:cubicBezTo>
                  <a:pt x="1616703" y="318644"/>
                  <a:pt x="1639220" y="317176"/>
                  <a:pt x="1661254" y="313504"/>
                </a:cubicBezTo>
                <a:cubicBezTo>
                  <a:pt x="1672271" y="309832"/>
                  <a:pt x="1683138" y="305677"/>
                  <a:pt x="1694304" y="302487"/>
                </a:cubicBezTo>
                <a:cubicBezTo>
                  <a:pt x="1708863" y="298327"/>
                  <a:pt x="1727665" y="302177"/>
                  <a:pt x="1738372" y="291470"/>
                </a:cubicBezTo>
                <a:cubicBezTo>
                  <a:pt x="1749078" y="280764"/>
                  <a:pt x="1737893" y="257257"/>
                  <a:pt x="1749389" y="247403"/>
                </a:cubicBezTo>
                <a:cubicBezTo>
                  <a:pt x="1767023" y="232288"/>
                  <a:pt x="1792958" y="231002"/>
                  <a:pt x="1815490" y="225369"/>
                </a:cubicBezTo>
                <a:cubicBezTo>
                  <a:pt x="1877723" y="209810"/>
                  <a:pt x="1844710" y="217321"/>
                  <a:pt x="1914642" y="203335"/>
                </a:cubicBezTo>
                <a:cubicBezTo>
                  <a:pt x="1987397" y="174232"/>
                  <a:pt x="1985539" y="173081"/>
                  <a:pt x="2079895" y="148251"/>
                </a:cubicBezTo>
                <a:cubicBezTo>
                  <a:pt x="2112637" y="139635"/>
                  <a:pt x="2145996" y="133562"/>
                  <a:pt x="2179047" y="126217"/>
                </a:cubicBezTo>
                <a:cubicBezTo>
                  <a:pt x="2226787" y="129889"/>
                  <a:pt x="2275205" y="128410"/>
                  <a:pt x="2322266" y="137234"/>
                </a:cubicBezTo>
                <a:cubicBezTo>
                  <a:pt x="2363962" y="145052"/>
                  <a:pt x="2350342" y="169812"/>
                  <a:pt x="2377350" y="192318"/>
                </a:cubicBezTo>
                <a:cubicBezTo>
                  <a:pt x="2389967" y="202832"/>
                  <a:pt x="2406729" y="207007"/>
                  <a:pt x="2421418" y="214352"/>
                </a:cubicBezTo>
                <a:cubicBezTo>
                  <a:pt x="2438280" y="298666"/>
                  <a:pt x="2451520" y="340347"/>
                  <a:pt x="2421418" y="445706"/>
                </a:cubicBezTo>
                <a:cubicBezTo>
                  <a:pt x="2414284" y="470674"/>
                  <a:pt x="2383585" y="481383"/>
                  <a:pt x="2366333" y="500791"/>
                </a:cubicBezTo>
                <a:cubicBezTo>
                  <a:pt x="2354134" y="514514"/>
                  <a:pt x="2345374" y="531040"/>
                  <a:pt x="2333283" y="544858"/>
                </a:cubicBezTo>
                <a:cubicBezTo>
                  <a:pt x="2319603" y="560492"/>
                  <a:pt x="2302735" y="573153"/>
                  <a:pt x="2289215" y="588926"/>
                </a:cubicBezTo>
                <a:cubicBezTo>
                  <a:pt x="2280598" y="598979"/>
                  <a:pt x="2277520" y="613705"/>
                  <a:pt x="2267181" y="621976"/>
                </a:cubicBezTo>
                <a:cubicBezTo>
                  <a:pt x="2258113" y="629230"/>
                  <a:pt x="2245148" y="629321"/>
                  <a:pt x="2234131" y="632993"/>
                </a:cubicBezTo>
                <a:cubicBezTo>
                  <a:pt x="2237803" y="655027"/>
                  <a:pt x="2230439" y="682283"/>
                  <a:pt x="2245148" y="699094"/>
                </a:cubicBezTo>
                <a:cubicBezTo>
                  <a:pt x="2260442" y="716573"/>
                  <a:pt x="2291924" y="708245"/>
                  <a:pt x="2311249" y="721128"/>
                </a:cubicBezTo>
                <a:cubicBezTo>
                  <a:pt x="2333283" y="735817"/>
                  <a:pt x="2353665" y="753352"/>
                  <a:pt x="2377350" y="765195"/>
                </a:cubicBezTo>
                <a:cubicBezTo>
                  <a:pt x="2405414" y="779227"/>
                  <a:pt x="2435719" y="788324"/>
                  <a:pt x="2465485" y="798246"/>
                </a:cubicBezTo>
                <a:cubicBezTo>
                  <a:pt x="2501857" y="810370"/>
                  <a:pt x="2539010" y="820022"/>
                  <a:pt x="2575654" y="831297"/>
                </a:cubicBezTo>
                <a:cubicBezTo>
                  <a:pt x="2586753" y="834712"/>
                  <a:pt x="2597438" y="839498"/>
                  <a:pt x="2608704" y="842314"/>
                </a:cubicBezTo>
                <a:cubicBezTo>
                  <a:pt x="2626870" y="846855"/>
                  <a:pt x="2645427" y="849658"/>
                  <a:pt x="2663789" y="853330"/>
                </a:cubicBezTo>
                <a:cubicBezTo>
                  <a:pt x="2678478" y="860675"/>
                  <a:pt x="2696243" y="863751"/>
                  <a:pt x="2707856" y="875364"/>
                </a:cubicBezTo>
                <a:cubicBezTo>
                  <a:pt x="2728393" y="895901"/>
                  <a:pt x="2733530" y="937678"/>
                  <a:pt x="2740907" y="963499"/>
                </a:cubicBezTo>
                <a:cubicBezTo>
                  <a:pt x="2744097" y="974665"/>
                  <a:pt x="2745482" y="986887"/>
                  <a:pt x="2751924" y="996550"/>
                </a:cubicBezTo>
                <a:cubicBezTo>
                  <a:pt x="2760566" y="1009513"/>
                  <a:pt x="2773957" y="1018583"/>
                  <a:pt x="2784974" y="1029600"/>
                </a:cubicBezTo>
                <a:cubicBezTo>
                  <a:pt x="2777630" y="1099374"/>
                  <a:pt x="2774962" y="1169799"/>
                  <a:pt x="2762941" y="1238921"/>
                </a:cubicBezTo>
                <a:cubicBezTo>
                  <a:pt x="2760127" y="1255101"/>
                  <a:pt x="2746100" y="1267408"/>
                  <a:pt x="2740907" y="1282988"/>
                </a:cubicBezTo>
                <a:cubicBezTo>
                  <a:pt x="2709142" y="1378283"/>
                  <a:pt x="2753112" y="1303241"/>
                  <a:pt x="2707856" y="1371123"/>
                </a:cubicBezTo>
                <a:cubicBezTo>
                  <a:pt x="2704184" y="1455586"/>
                  <a:pt x="2731823" y="1547546"/>
                  <a:pt x="2696839" y="1624511"/>
                </a:cubicBezTo>
                <a:cubicBezTo>
                  <a:pt x="2683078" y="1654784"/>
                  <a:pt x="2628563" y="1625844"/>
                  <a:pt x="2597687" y="1613494"/>
                </a:cubicBezTo>
                <a:cubicBezTo>
                  <a:pt x="2586905" y="1609181"/>
                  <a:pt x="2593421" y="1589894"/>
                  <a:pt x="2586671" y="1580444"/>
                </a:cubicBezTo>
                <a:cubicBezTo>
                  <a:pt x="2574596" y="1563540"/>
                  <a:pt x="2542603" y="1536376"/>
                  <a:pt x="2542603" y="156942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3657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Mitra" pitchFamily="2" charset="-78"/>
              </a:rPr>
              <a:t>خدمات محلی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450554" y="2133600"/>
            <a:ext cx="1458677" cy="958467"/>
          </a:xfrm>
          <a:custGeom>
            <a:avLst/>
            <a:gdLst>
              <a:gd name="connsiteX0" fmla="*/ 1156771 w 1458677"/>
              <a:gd name="connsiteY0" fmla="*/ 925417 h 958467"/>
              <a:gd name="connsiteX1" fmla="*/ 1156771 w 1458677"/>
              <a:gd name="connsiteY1" fmla="*/ 925417 h 958467"/>
              <a:gd name="connsiteX2" fmla="*/ 1068636 w 1458677"/>
              <a:gd name="connsiteY2" fmla="*/ 881349 h 958467"/>
              <a:gd name="connsiteX3" fmla="*/ 1035586 w 1458677"/>
              <a:gd name="connsiteY3" fmla="*/ 848299 h 958467"/>
              <a:gd name="connsiteX4" fmla="*/ 947451 w 1458677"/>
              <a:gd name="connsiteY4" fmla="*/ 782197 h 958467"/>
              <a:gd name="connsiteX5" fmla="*/ 881350 w 1458677"/>
              <a:gd name="connsiteY5" fmla="*/ 727113 h 958467"/>
              <a:gd name="connsiteX6" fmla="*/ 804232 w 1458677"/>
              <a:gd name="connsiteY6" fmla="*/ 683046 h 958467"/>
              <a:gd name="connsiteX7" fmla="*/ 716097 w 1458677"/>
              <a:gd name="connsiteY7" fmla="*/ 661012 h 958467"/>
              <a:gd name="connsiteX8" fmla="*/ 495759 w 1458677"/>
              <a:gd name="connsiteY8" fmla="*/ 683046 h 958467"/>
              <a:gd name="connsiteX9" fmla="*/ 451692 w 1458677"/>
              <a:gd name="connsiteY9" fmla="*/ 694062 h 958467"/>
              <a:gd name="connsiteX10" fmla="*/ 396607 w 1458677"/>
              <a:gd name="connsiteY10" fmla="*/ 705079 h 958467"/>
              <a:gd name="connsiteX11" fmla="*/ 363557 w 1458677"/>
              <a:gd name="connsiteY11" fmla="*/ 716096 h 958467"/>
              <a:gd name="connsiteX12" fmla="*/ 209321 w 1458677"/>
              <a:gd name="connsiteY12" fmla="*/ 727113 h 958467"/>
              <a:gd name="connsiteX13" fmla="*/ 88135 w 1458677"/>
              <a:gd name="connsiteY13" fmla="*/ 727113 h 958467"/>
              <a:gd name="connsiteX14" fmla="*/ 11017 w 1458677"/>
              <a:gd name="connsiteY14" fmla="*/ 649995 h 958467"/>
              <a:gd name="connsiteX15" fmla="*/ 0 w 1458677"/>
              <a:gd name="connsiteY15" fmla="*/ 605928 h 958467"/>
              <a:gd name="connsiteX16" fmla="*/ 22034 w 1458677"/>
              <a:gd name="connsiteY16" fmla="*/ 440675 h 958467"/>
              <a:gd name="connsiteX17" fmla="*/ 66101 w 1458677"/>
              <a:gd name="connsiteY17" fmla="*/ 374573 h 958467"/>
              <a:gd name="connsiteX18" fmla="*/ 132203 w 1458677"/>
              <a:gd name="connsiteY18" fmla="*/ 341523 h 958467"/>
              <a:gd name="connsiteX19" fmla="*/ 198304 w 1458677"/>
              <a:gd name="connsiteY19" fmla="*/ 286438 h 958467"/>
              <a:gd name="connsiteX20" fmla="*/ 594911 w 1458677"/>
              <a:gd name="connsiteY20" fmla="*/ 231354 h 958467"/>
              <a:gd name="connsiteX21" fmla="*/ 661012 w 1458677"/>
              <a:gd name="connsiteY21" fmla="*/ 187287 h 958467"/>
              <a:gd name="connsiteX22" fmla="*/ 694063 w 1458677"/>
              <a:gd name="connsiteY22" fmla="*/ 121185 h 958467"/>
              <a:gd name="connsiteX23" fmla="*/ 727113 w 1458677"/>
              <a:gd name="connsiteY23" fmla="*/ 88135 h 958467"/>
              <a:gd name="connsiteX24" fmla="*/ 749147 w 1458677"/>
              <a:gd name="connsiteY24" fmla="*/ 55084 h 958467"/>
              <a:gd name="connsiteX25" fmla="*/ 815248 w 1458677"/>
              <a:gd name="connsiteY25" fmla="*/ 0 h 958467"/>
              <a:gd name="connsiteX26" fmla="*/ 914400 w 1458677"/>
              <a:gd name="connsiteY26" fmla="*/ 22034 h 958467"/>
              <a:gd name="connsiteX27" fmla="*/ 947451 w 1458677"/>
              <a:gd name="connsiteY27" fmla="*/ 33050 h 958467"/>
              <a:gd name="connsiteX28" fmla="*/ 1002535 w 1458677"/>
              <a:gd name="connsiteY28" fmla="*/ 44067 h 958467"/>
              <a:gd name="connsiteX29" fmla="*/ 1101687 w 1458677"/>
              <a:gd name="connsiteY29" fmla="*/ 154236 h 958467"/>
              <a:gd name="connsiteX30" fmla="*/ 1134738 w 1458677"/>
              <a:gd name="connsiteY30" fmla="*/ 176270 h 958467"/>
              <a:gd name="connsiteX31" fmla="*/ 1156771 w 1458677"/>
              <a:gd name="connsiteY31" fmla="*/ 253388 h 958467"/>
              <a:gd name="connsiteX32" fmla="*/ 1167788 w 1458677"/>
              <a:gd name="connsiteY32" fmla="*/ 319489 h 958467"/>
              <a:gd name="connsiteX33" fmla="*/ 1255923 w 1458677"/>
              <a:gd name="connsiteY33" fmla="*/ 374573 h 958467"/>
              <a:gd name="connsiteX34" fmla="*/ 1366092 w 1458677"/>
              <a:gd name="connsiteY34" fmla="*/ 407624 h 958467"/>
              <a:gd name="connsiteX35" fmla="*/ 1410159 w 1458677"/>
              <a:gd name="connsiteY35" fmla="*/ 484742 h 958467"/>
              <a:gd name="connsiteX36" fmla="*/ 1443210 w 1458677"/>
              <a:gd name="connsiteY36" fmla="*/ 517793 h 958467"/>
              <a:gd name="connsiteX37" fmla="*/ 1388126 w 1458677"/>
              <a:gd name="connsiteY37" fmla="*/ 605928 h 958467"/>
              <a:gd name="connsiteX38" fmla="*/ 1377109 w 1458677"/>
              <a:gd name="connsiteY38" fmla="*/ 638978 h 958467"/>
              <a:gd name="connsiteX39" fmla="*/ 1344058 w 1458677"/>
              <a:gd name="connsiteY39" fmla="*/ 661012 h 958467"/>
              <a:gd name="connsiteX40" fmla="*/ 1311007 w 1458677"/>
              <a:gd name="connsiteY40" fmla="*/ 694062 h 958467"/>
              <a:gd name="connsiteX41" fmla="*/ 1277957 w 1458677"/>
              <a:gd name="connsiteY41" fmla="*/ 958467 h 958467"/>
              <a:gd name="connsiteX42" fmla="*/ 1233889 w 1458677"/>
              <a:gd name="connsiteY42" fmla="*/ 925417 h 958467"/>
              <a:gd name="connsiteX43" fmla="*/ 1156771 w 1458677"/>
              <a:gd name="connsiteY43" fmla="*/ 925417 h 95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458677" h="958467">
                <a:moveTo>
                  <a:pt x="1156771" y="925417"/>
                </a:moveTo>
                <a:lnTo>
                  <a:pt x="1156771" y="925417"/>
                </a:lnTo>
                <a:cubicBezTo>
                  <a:pt x="1127393" y="910728"/>
                  <a:pt x="1096347" y="898983"/>
                  <a:pt x="1068636" y="881349"/>
                </a:cubicBezTo>
                <a:cubicBezTo>
                  <a:pt x="1055492" y="872985"/>
                  <a:pt x="1047311" y="858558"/>
                  <a:pt x="1035586" y="848299"/>
                </a:cubicBezTo>
                <a:cubicBezTo>
                  <a:pt x="993717" y="811663"/>
                  <a:pt x="986803" y="808432"/>
                  <a:pt x="947451" y="782197"/>
                </a:cubicBezTo>
                <a:cubicBezTo>
                  <a:pt x="912840" y="730282"/>
                  <a:pt x="941560" y="761519"/>
                  <a:pt x="881350" y="727113"/>
                </a:cubicBezTo>
                <a:cubicBezTo>
                  <a:pt x="847502" y="707771"/>
                  <a:pt x="844183" y="696363"/>
                  <a:pt x="804232" y="683046"/>
                </a:cubicBezTo>
                <a:cubicBezTo>
                  <a:pt x="775503" y="673470"/>
                  <a:pt x="745475" y="668357"/>
                  <a:pt x="716097" y="661012"/>
                </a:cubicBezTo>
                <a:cubicBezTo>
                  <a:pt x="642651" y="668357"/>
                  <a:pt x="569001" y="673891"/>
                  <a:pt x="495759" y="683046"/>
                </a:cubicBezTo>
                <a:cubicBezTo>
                  <a:pt x="480735" y="684924"/>
                  <a:pt x="466472" y="690778"/>
                  <a:pt x="451692" y="694062"/>
                </a:cubicBezTo>
                <a:cubicBezTo>
                  <a:pt x="433413" y="698124"/>
                  <a:pt x="414773" y="700537"/>
                  <a:pt x="396607" y="705079"/>
                </a:cubicBezTo>
                <a:cubicBezTo>
                  <a:pt x="385341" y="707896"/>
                  <a:pt x="375090" y="714739"/>
                  <a:pt x="363557" y="716096"/>
                </a:cubicBezTo>
                <a:cubicBezTo>
                  <a:pt x="312367" y="722118"/>
                  <a:pt x="260733" y="723441"/>
                  <a:pt x="209321" y="727113"/>
                </a:cubicBezTo>
                <a:cubicBezTo>
                  <a:pt x="171347" y="734708"/>
                  <a:pt x="126166" y="750517"/>
                  <a:pt x="88135" y="727113"/>
                </a:cubicBezTo>
                <a:cubicBezTo>
                  <a:pt x="57174" y="708060"/>
                  <a:pt x="11017" y="649995"/>
                  <a:pt x="11017" y="649995"/>
                </a:cubicBezTo>
                <a:cubicBezTo>
                  <a:pt x="7345" y="635306"/>
                  <a:pt x="0" y="621069"/>
                  <a:pt x="0" y="605928"/>
                </a:cubicBezTo>
                <a:cubicBezTo>
                  <a:pt x="0" y="597953"/>
                  <a:pt x="179" y="480014"/>
                  <a:pt x="22034" y="440675"/>
                </a:cubicBezTo>
                <a:cubicBezTo>
                  <a:pt x="34894" y="417526"/>
                  <a:pt x="42415" y="386416"/>
                  <a:pt x="66101" y="374573"/>
                </a:cubicBezTo>
                <a:lnTo>
                  <a:pt x="132203" y="341523"/>
                </a:lnTo>
                <a:cubicBezTo>
                  <a:pt x="195019" y="257766"/>
                  <a:pt x="133415" y="322487"/>
                  <a:pt x="198304" y="286438"/>
                </a:cubicBezTo>
                <a:cubicBezTo>
                  <a:pt x="389700" y="180108"/>
                  <a:pt x="98165" y="247912"/>
                  <a:pt x="594911" y="231354"/>
                </a:cubicBezTo>
                <a:cubicBezTo>
                  <a:pt x="616945" y="216665"/>
                  <a:pt x="652638" y="212409"/>
                  <a:pt x="661012" y="187287"/>
                </a:cubicBezTo>
                <a:cubicBezTo>
                  <a:pt x="672054" y="154162"/>
                  <a:pt x="670333" y="149661"/>
                  <a:pt x="694063" y="121185"/>
                </a:cubicBezTo>
                <a:cubicBezTo>
                  <a:pt x="704037" y="109216"/>
                  <a:pt x="717139" y="100104"/>
                  <a:pt x="727113" y="88135"/>
                </a:cubicBezTo>
                <a:cubicBezTo>
                  <a:pt x="735590" y="77963"/>
                  <a:pt x="740670" y="65256"/>
                  <a:pt x="749147" y="55084"/>
                </a:cubicBezTo>
                <a:cubicBezTo>
                  <a:pt x="775653" y="23277"/>
                  <a:pt x="782753" y="21664"/>
                  <a:pt x="815248" y="0"/>
                </a:cubicBezTo>
                <a:cubicBezTo>
                  <a:pt x="848299" y="7345"/>
                  <a:pt x="881554" y="13823"/>
                  <a:pt x="914400" y="22034"/>
                </a:cubicBezTo>
                <a:cubicBezTo>
                  <a:pt x="925666" y="24850"/>
                  <a:pt x="936185" y="30234"/>
                  <a:pt x="947451" y="33050"/>
                </a:cubicBezTo>
                <a:cubicBezTo>
                  <a:pt x="965617" y="37591"/>
                  <a:pt x="984174" y="40395"/>
                  <a:pt x="1002535" y="44067"/>
                </a:cubicBezTo>
                <a:cubicBezTo>
                  <a:pt x="1030981" y="81995"/>
                  <a:pt x="1062145" y="127874"/>
                  <a:pt x="1101687" y="154236"/>
                </a:cubicBezTo>
                <a:lnTo>
                  <a:pt x="1134738" y="176270"/>
                </a:lnTo>
                <a:cubicBezTo>
                  <a:pt x="1145237" y="207768"/>
                  <a:pt x="1149855" y="218807"/>
                  <a:pt x="1156771" y="253388"/>
                </a:cubicBezTo>
                <a:cubicBezTo>
                  <a:pt x="1161152" y="275292"/>
                  <a:pt x="1158716" y="299077"/>
                  <a:pt x="1167788" y="319489"/>
                </a:cubicBezTo>
                <a:cubicBezTo>
                  <a:pt x="1182599" y="352814"/>
                  <a:pt x="1227273" y="364155"/>
                  <a:pt x="1255923" y="374573"/>
                </a:cubicBezTo>
                <a:cubicBezTo>
                  <a:pt x="1314936" y="396032"/>
                  <a:pt x="1313478" y="394470"/>
                  <a:pt x="1366092" y="407624"/>
                </a:cubicBezTo>
                <a:cubicBezTo>
                  <a:pt x="1379559" y="434557"/>
                  <a:pt x="1390698" y="461388"/>
                  <a:pt x="1410159" y="484742"/>
                </a:cubicBezTo>
                <a:cubicBezTo>
                  <a:pt x="1420133" y="496711"/>
                  <a:pt x="1432193" y="506776"/>
                  <a:pt x="1443210" y="517793"/>
                </a:cubicBezTo>
                <a:cubicBezTo>
                  <a:pt x="1385539" y="661967"/>
                  <a:pt x="1458677" y="500101"/>
                  <a:pt x="1388126" y="605928"/>
                </a:cubicBezTo>
                <a:cubicBezTo>
                  <a:pt x="1381685" y="615590"/>
                  <a:pt x="1384363" y="629910"/>
                  <a:pt x="1377109" y="638978"/>
                </a:cubicBezTo>
                <a:cubicBezTo>
                  <a:pt x="1368837" y="649317"/>
                  <a:pt x="1354230" y="652536"/>
                  <a:pt x="1344058" y="661012"/>
                </a:cubicBezTo>
                <a:cubicBezTo>
                  <a:pt x="1332089" y="670986"/>
                  <a:pt x="1322024" y="683045"/>
                  <a:pt x="1311007" y="694062"/>
                </a:cubicBezTo>
                <a:cubicBezTo>
                  <a:pt x="1268040" y="822970"/>
                  <a:pt x="1290262" y="736974"/>
                  <a:pt x="1277957" y="958467"/>
                </a:cubicBezTo>
                <a:lnTo>
                  <a:pt x="1233889" y="925417"/>
                </a:lnTo>
                <a:lnTo>
                  <a:pt x="1156771" y="92541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524000" y="24662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200" b="1" dirty="0" smtClean="0">
                <a:cs typeface="B Mitra" pitchFamily="2" charset="-78"/>
              </a:rPr>
              <a:t>خدمات کسب و کار</a:t>
            </a:r>
            <a:endParaRPr lang="en-US" sz="1200" b="1" dirty="0">
              <a:cs typeface="B Mitra" pitchFamily="2" charset="-7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560285" y="2857496"/>
            <a:ext cx="2060154" cy="2708036"/>
          </a:xfrm>
          <a:custGeom>
            <a:avLst/>
            <a:gdLst>
              <a:gd name="connsiteX0" fmla="*/ 1366091 w 2060154"/>
              <a:gd name="connsiteY0" fmla="*/ 2554528 h 2633660"/>
              <a:gd name="connsiteX1" fmla="*/ 1366091 w 2060154"/>
              <a:gd name="connsiteY1" fmla="*/ 2554528 h 2633660"/>
              <a:gd name="connsiteX2" fmla="*/ 1112703 w 2060154"/>
              <a:gd name="connsiteY2" fmla="*/ 2543511 h 2633660"/>
              <a:gd name="connsiteX3" fmla="*/ 1068636 w 2060154"/>
              <a:gd name="connsiteY3" fmla="*/ 2521477 h 2633660"/>
              <a:gd name="connsiteX4" fmla="*/ 991518 w 2060154"/>
              <a:gd name="connsiteY4" fmla="*/ 2499444 h 2633660"/>
              <a:gd name="connsiteX5" fmla="*/ 903383 w 2060154"/>
              <a:gd name="connsiteY5" fmla="*/ 2422326 h 2633660"/>
              <a:gd name="connsiteX6" fmla="*/ 870332 w 2060154"/>
              <a:gd name="connsiteY6" fmla="*/ 2367241 h 2633660"/>
              <a:gd name="connsiteX7" fmla="*/ 837282 w 2060154"/>
              <a:gd name="connsiteY7" fmla="*/ 2345208 h 2633660"/>
              <a:gd name="connsiteX8" fmla="*/ 760164 w 2060154"/>
              <a:gd name="connsiteY8" fmla="*/ 2279106 h 2633660"/>
              <a:gd name="connsiteX9" fmla="*/ 727113 w 2060154"/>
              <a:gd name="connsiteY9" fmla="*/ 2268089 h 2633660"/>
              <a:gd name="connsiteX10" fmla="*/ 649995 w 2060154"/>
              <a:gd name="connsiteY10" fmla="*/ 2168938 h 2633660"/>
              <a:gd name="connsiteX11" fmla="*/ 583894 w 2060154"/>
              <a:gd name="connsiteY11" fmla="*/ 2124870 h 2633660"/>
              <a:gd name="connsiteX12" fmla="*/ 550843 w 2060154"/>
              <a:gd name="connsiteY12" fmla="*/ 2091820 h 2633660"/>
              <a:gd name="connsiteX13" fmla="*/ 495759 w 2060154"/>
              <a:gd name="connsiteY13" fmla="*/ 2014701 h 2633660"/>
              <a:gd name="connsiteX14" fmla="*/ 451691 w 2060154"/>
              <a:gd name="connsiteY14" fmla="*/ 1926567 h 2633660"/>
              <a:gd name="connsiteX15" fmla="*/ 440674 w 2060154"/>
              <a:gd name="connsiteY15" fmla="*/ 1893516 h 2633660"/>
              <a:gd name="connsiteX16" fmla="*/ 385590 w 2060154"/>
              <a:gd name="connsiteY16" fmla="*/ 1849448 h 2633660"/>
              <a:gd name="connsiteX17" fmla="*/ 297455 w 2060154"/>
              <a:gd name="connsiteY17" fmla="*/ 1805381 h 2633660"/>
              <a:gd name="connsiteX18" fmla="*/ 220337 w 2060154"/>
              <a:gd name="connsiteY18" fmla="*/ 1761314 h 2633660"/>
              <a:gd name="connsiteX19" fmla="*/ 154236 w 2060154"/>
              <a:gd name="connsiteY19" fmla="*/ 1706229 h 2633660"/>
              <a:gd name="connsiteX20" fmla="*/ 121185 w 2060154"/>
              <a:gd name="connsiteY20" fmla="*/ 1684195 h 2633660"/>
              <a:gd name="connsiteX21" fmla="*/ 77118 w 2060154"/>
              <a:gd name="connsiteY21" fmla="*/ 1651145 h 2633660"/>
              <a:gd name="connsiteX22" fmla="*/ 44067 w 2060154"/>
              <a:gd name="connsiteY22" fmla="*/ 1618094 h 2633660"/>
              <a:gd name="connsiteX23" fmla="*/ 0 w 2060154"/>
              <a:gd name="connsiteY23" fmla="*/ 1551993 h 2633660"/>
              <a:gd name="connsiteX24" fmla="*/ 66101 w 2060154"/>
              <a:gd name="connsiteY24" fmla="*/ 1298605 h 2633660"/>
              <a:gd name="connsiteX25" fmla="*/ 121185 w 2060154"/>
              <a:gd name="connsiteY25" fmla="*/ 1254538 h 2633660"/>
              <a:gd name="connsiteX26" fmla="*/ 176270 w 2060154"/>
              <a:gd name="connsiteY26" fmla="*/ 1177420 h 2633660"/>
              <a:gd name="connsiteX27" fmla="*/ 220337 w 2060154"/>
              <a:gd name="connsiteY27" fmla="*/ 1122335 h 2633660"/>
              <a:gd name="connsiteX28" fmla="*/ 253388 w 2060154"/>
              <a:gd name="connsiteY28" fmla="*/ 1111318 h 2633660"/>
              <a:gd name="connsiteX29" fmla="*/ 286438 w 2060154"/>
              <a:gd name="connsiteY29" fmla="*/ 1089285 h 2633660"/>
              <a:gd name="connsiteX30" fmla="*/ 308472 w 2060154"/>
              <a:gd name="connsiteY30" fmla="*/ 1045217 h 2633660"/>
              <a:gd name="connsiteX31" fmla="*/ 330506 w 2060154"/>
              <a:gd name="connsiteY31" fmla="*/ 1012167 h 2633660"/>
              <a:gd name="connsiteX32" fmla="*/ 341523 w 2060154"/>
              <a:gd name="connsiteY32" fmla="*/ 957082 h 2633660"/>
              <a:gd name="connsiteX33" fmla="*/ 330506 w 2060154"/>
              <a:gd name="connsiteY33" fmla="*/ 527424 h 2633660"/>
              <a:gd name="connsiteX34" fmla="*/ 319489 w 2060154"/>
              <a:gd name="connsiteY34" fmla="*/ 494374 h 2633660"/>
              <a:gd name="connsiteX35" fmla="*/ 297455 w 2060154"/>
              <a:gd name="connsiteY35" fmla="*/ 351155 h 2633660"/>
              <a:gd name="connsiteX36" fmla="*/ 330506 w 2060154"/>
              <a:gd name="connsiteY36" fmla="*/ 64716 h 2633660"/>
              <a:gd name="connsiteX37" fmla="*/ 440674 w 2060154"/>
              <a:gd name="connsiteY37" fmla="*/ 42682 h 2633660"/>
              <a:gd name="connsiteX38" fmla="*/ 870332 w 2060154"/>
              <a:gd name="connsiteY38" fmla="*/ 9632 h 2633660"/>
              <a:gd name="connsiteX39" fmla="*/ 1024568 w 2060154"/>
              <a:gd name="connsiteY39" fmla="*/ 31665 h 2633660"/>
              <a:gd name="connsiteX40" fmla="*/ 1013551 w 2060154"/>
              <a:gd name="connsiteY40" fmla="*/ 119800 h 2633660"/>
              <a:gd name="connsiteX41" fmla="*/ 969484 w 2060154"/>
              <a:gd name="connsiteY41" fmla="*/ 263020 h 2633660"/>
              <a:gd name="connsiteX42" fmla="*/ 925417 w 2060154"/>
              <a:gd name="connsiteY42" fmla="*/ 307087 h 2633660"/>
              <a:gd name="connsiteX43" fmla="*/ 947450 w 2060154"/>
              <a:gd name="connsiteY43" fmla="*/ 505391 h 2633660"/>
              <a:gd name="connsiteX44" fmla="*/ 1035585 w 2060154"/>
              <a:gd name="connsiteY44" fmla="*/ 582509 h 2633660"/>
              <a:gd name="connsiteX45" fmla="*/ 1090670 w 2060154"/>
              <a:gd name="connsiteY45" fmla="*/ 626576 h 2633660"/>
              <a:gd name="connsiteX46" fmla="*/ 1233889 w 2060154"/>
              <a:gd name="connsiteY46" fmla="*/ 692677 h 2633660"/>
              <a:gd name="connsiteX47" fmla="*/ 1344057 w 2060154"/>
              <a:gd name="connsiteY47" fmla="*/ 714711 h 2633660"/>
              <a:gd name="connsiteX48" fmla="*/ 1641513 w 2060154"/>
              <a:gd name="connsiteY48" fmla="*/ 725728 h 2633660"/>
              <a:gd name="connsiteX49" fmla="*/ 1652530 w 2060154"/>
              <a:gd name="connsiteY49" fmla="*/ 758779 h 2633660"/>
              <a:gd name="connsiteX50" fmla="*/ 1652530 w 2060154"/>
              <a:gd name="connsiteY50" fmla="*/ 990133 h 2633660"/>
              <a:gd name="connsiteX51" fmla="*/ 1619479 w 2060154"/>
              <a:gd name="connsiteY51" fmla="*/ 1012167 h 2633660"/>
              <a:gd name="connsiteX52" fmla="*/ 1575412 w 2060154"/>
              <a:gd name="connsiteY52" fmla="*/ 1133352 h 2633660"/>
              <a:gd name="connsiteX53" fmla="*/ 1542361 w 2060154"/>
              <a:gd name="connsiteY53" fmla="*/ 1155386 h 2633660"/>
              <a:gd name="connsiteX54" fmla="*/ 1531344 w 2060154"/>
              <a:gd name="connsiteY54" fmla="*/ 1210470 h 2633660"/>
              <a:gd name="connsiteX55" fmla="*/ 1509310 w 2060154"/>
              <a:gd name="connsiteY55" fmla="*/ 1298605 h 2633660"/>
              <a:gd name="connsiteX56" fmla="*/ 1542361 w 2060154"/>
              <a:gd name="connsiteY56" fmla="*/ 1463858 h 2633660"/>
              <a:gd name="connsiteX57" fmla="*/ 1564395 w 2060154"/>
              <a:gd name="connsiteY57" fmla="*/ 1496909 h 2633660"/>
              <a:gd name="connsiteX58" fmla="*/ 1641513 w 2060154"/>
              <a:gd name="connsiteY58" fmla="*/ 1574027 h 2633660"/>
              <a:gd name="connsiteX59" fmla="*/ 1674564 w 2060154"/>
              <a:gd name="connsiteY59" fmla="*/ 1596061 h 2633660"/>
              <a:gd name="connsiteX60" fmla="*/ 1795749 w 2060154"/>
              <a:gd name="connsiteY60" fmla="*/ 1706229 h 2633660"/>
              <a:gd name="connsiteX61" fmla="*/ 1883884 w 2060154"/>
              <a:gd name="connsiteY61" fmla="*/ 1761314 h 2633660"/>
              <a:gd name="connsiteX62" fmla="*/ 1916935 w 2060154"/>
              <a:gd name="connsiteY62" fmla="*/ 1794364 h 2633660"/>
              <a:gd name="connsiteX63" fmla="*/ 1983036 w 2060154"/>
              <a:gd name="connsiteY63" fmla="*/ 1827415 h 2633660"/>
              <a:gd name="connsiteX64" fmla="*/ 2038120 w 2060154"/>
              <a:gd name="connsiteY64" fmla="*/ 1860465 h 2633660"/>
              <a:gd name="connsiteX65" fmla="*/ 2060154 w 2060154"/>
              <a:gd name="connsiteY65" fmla="*/ 1948600 h 2633660"/>
              <a:gd name="connsiteX66" fmla="*/ 2049137 w 2060154"/>
              <a:gd name="connsiteY66" fmla="*/ 2058769 h 2633660"/>
              <a:gd name="connsiteX67" fmla="*/ 2027103 w 2060154"/>
              <a:gd name="connsiteY67" fmla="*/ 2091820 h 2633660"/>
              <a:gd name="connsiteX68" fmla="*/ 2016086 w 2060154"/>
              <a:gd name="connsiteY68" fmla="*/ 2135887 h 2633660"/>
              <a:gd name="connsiteX69" fmla="*/ 1983036 w 2060154"/>
              <a:gd name="connsiteY69" fmla="*/ 2157921 h 2633660"/>
              <a:gd name="connsiteX70" fmla="*/ 1949985 w 2060154"/>
              <a:gd name="connsiteY70" fmla="*/ 2190971 h 2633660"/>
              <a:gd name="connsiteX71" fmla="*/ 1905918 w 2060154"/>
              <a:gd name="connsiteY71" fmla="*/ 2224022 h 2633660"/>
              <a:gd name="connsiteX72" fmla="*/ 1883884 w 2060154"/>
              <a:gd name="connsiteY72" fmla="*/ 2257073 h 2633660"/>
              <a:gd name="connsiteX73" fmla="*/ 1850833 w 2060154"/>
              <a:gd name="connsiteY73" fmla="*/ 2290123 h 2633660"/>
              <a:gd name="connsiteX74" fmla="*/ 1839817 w 2060154"/>
              <a:gd name="connsiteY74" fmla="*/ 2565545 h 2633660"/>
              <a:gd name="connsiteX75" fmla="*/ 1828800 w 2060154"/>
              <a:gd name="connsiteY75" fmla="*/ 2609612 h 2633660"/>
              <a:gd name="connsiteX76" fmla="*/ 1795749 w 2060154"/>
              <a:gd name="connsiteY76" fmla="*/ 2620629 h 2633660"/>
              <a:gd name="connsiteX77" fmla="*/ 1355074 w 2060154"/>
              <a:gd name="connsiteY77" fmla="*/ 2598595 h 2633660"/>
              <a:gd name="connsiteX78" fmla="*/ 1322024 w 2060154"/>
              <a:gd name="connsiteY78" fmla="*/ 2587579 h 2633660"/>
              <a:gd name="connsiteX79" fmla="*/ 1288973 w 2060154"/>
              <a:gd name="connsiteY79" fmla="*/ 2554528 h 2633660"/>
              <a:gd name="connsiteX80" fmla="*/ 1366091 w 2060154"/>
              <a:gd name="connsiteY80" fmla="*/ 2554528 h 2633660"/>
              <a:gd name="connsiteX0" fmla="*/ 1366091 w 2060154"/>
              <a:gd name="connsiteY0" fmla="*/ 2554528 h 2633660"/>
              <a:gd name="connsiteX1" fmla="*/ 1366091 w 2060154"/>
              <a:gd name="connsiteY1" fmla="*/ 2554528 h 2633660"/>
              <a:gd name="connsiteX2" fmla="*/ 1112703 w 2060154"/>
              <a:gd name="connsiteY2" fmla="*/ 2543511 h 2633660"/>
              <a:gd name="connsiteX3" fmla="*/ 1068636 w 2060154"/>
              <a:gd name="connsiteY3" fmla="*/ 2521477 h 2633660"/>
              <a:gd name="connsiteX4" fmla="*/ 991518 w 2060154"/>
              <a:gd name="connsiteY4" fmla="*/ 2499444 h 2633660"/>
              <a:gd name="connsiteX5" fmla="*/ 903383 w 2060154"/>
              <a:gd name="connsiteY5" fmla="*/ 2422326 h 2633660"/>
              <a:gd name="connsiteX6" fmla="*/ 870332 w 2060154"/>
              <a:gd name="connsiteY6" fmla="*/ 2367241 h 2633660"/>
              <a:gd name="connsiteX7" fmla="*/ 837282 w 2060154"/>
              <a:gd name="connsiteY7" fmla="*/ 2345208 h 2633660"/>
              <a:gd name="connsiteX8" fmla="*/ 760164 w 2060154"/>
              <a:gd name="connsiteY8" fmla="*/ 2279106 h 2633660"/>
              <a:gd name="connsiteX9" fmla="*/ 727113 w 2060154"/>
              <a:gd name="connsiteY9" fmla="*/ 2268089 h 2633660"/>
              <a:gd name="connsiteX10" fmla="*/ 649995 w 2060154"/>
              <a:gd name="connsiteY10" fmla="*/ 2168938 h 2633660"/>
              <a:gd name="connsiteX11" fmla="*/ 583894 w 2060154"/>
              <a:gd name="connsiteY11" fmla="*/ 2124870 h 2633660"/>
              <a:gd name="connsiteX12" fmla="*/ 550843 w 2060154"/>
              <a:gd name="connsiteY12" fmla="*/ 2091820 h 2633660"/>
              <a:gd name="connsiteX13" fmla="*/ 296537 w 2060154"/>
              <a:gd name="connsiteY13" fmla="*/ 2173528 h 2633660"/>
              <a:gd name="connsiteX14" fmla="*/ 451691 w 2060154"/>
              <a:gd name="connsiteY14" fmla="*/ 1926567 h 2633660"/>
              <a:gd name="connsiteX15" fmla="*/ 440674 w 2060154"/>
              <a:gd name="connsiteY15" fmla="*/ 1893516 h 2633660"/>
              <a:gd name="connsiteX16" fmla="*/ 385590 w 2060154"/>
              <a:gd name="connsiteY16" fmla="*/ 1849448 h 2633660"/>
              <a:gd name="connsiteX17" fmla="*/ 297455 w 2060154"/>
              <a:gd name="connsiteY17" fmla="*/ 1805381 h 2633660"/>
              <a:gd name="connsiteX18" fmla="*/ 220337 w 2060154"/>
              <a:gd name="connsiteY18" fmla="*/ 1761314 h 2633660"/>
              <a:gd name="connsiteX19" fmla="*/ 154236 w 2060154"/>
              <a:gd name="connsiteY19" fmla="*/ 1706229 h 2633660"/>
              <a:gd name="connsiteX20" fmla="*/ 121185 w 2060154"/>
              <a:gd name="connsiteY20" fmla="*/ 1684195 h 2633660"/>
              <a:gd name="connsiteX21" fmla="*/ 77118 w 2060154"/>
              <a:gd name="connsiteY21" fmla="*/ 1651145 h 2633660"/>
              <a:gd name="connsiteX22" fmla="*/ 44067 w 2060154"/>
              <a:gd name="connsiteY22" fmla="*/ 1618094 h 2633660"/>
              <a:gd name="connsiteX23" fmla="*/ 0 w 2060154"/>
              <a:gd name="connsiteY23" fmla="*/ 1551993 h 2633660"/>
              <a:gd name="connsiteX24" fmla="*/ 66101 w 2060154"/>
              <a:gd name="connsiteY24" fmla="*/ 1298605 h 2633660"/>
              <a:gd name="connsiteX25" fmla="*/ 121185 w 2060154"/>
              <a:gd name="connsiteY25" fmla="*/ 1254538 h 2633660"/>
              <a:gd name="connsiteX26" fmla="*/ 176270 w 2060154"/>
              <a:gd name="connsiteY26" fmla="*/ 1177420 h 2633660"/>
              <a:gd name="connsiteX27" fmla="*/ 220337 w 2060154"/>
              <a:gd name="connsiteY27" fmla="*/ 1122335 h 2633660"/>
              <a:gd name="connsiteX28" fmla="*/ 253388 w 2060154"/>
              <a:gd name="connsiteY28" fmla="*/ 1111318 h 2633660"/>
              <a:gd name="connsiteX29" fmla="*/ 286438 w 2060154"/>
              <a:gd name="connsiteY29" fmla="*/ 1089285 h 2633660"/>
              <a:gd name="connsiteX30" fmla="*/ 308472 w 2060154"/>
              <a:gd name="connsiteY30" fmla="*/ 1045217 h 2633660"/>
              <a:gd name="connsiteX31" fmla="*/ 330506 w 2060154"/>
              <a:gd name="connsiteY31" fmla="*/ 1012167 h 2633660"/>
              <a:gd name="connsiteX32" fmla="*/ 341523 w 2060154"/>
              <a:gd name="connsiteY32" fmla="*/ 957082 h 2633660"/>
              <a:gd name="connsiteX33" fmla="*/ 330506 w 2060154"/>
              <a:gd name="connsiteY33" fmla="*/ 527424 h 2633660"/>
              <a:gd name="connsiteX34" fmla="*/ 319489 w 2060154"/>
              <a:gd name="connsiteY34" fmla="*/ 494374 h 2633660"/>
              <a:gd name="connsiteX35" fmla="*/ 297455 w 2060154"/>
              <a:gd name="connsiteY35" fmla="*/ 351155 h 2633660"/>
              <a:gd name="connsiteX36" fmla="*/ 330506 w 2060154"/>
              <a:gd name="connsiteY36" fmla="*/ 64716 h 2633660"/>
              <a:gd name="connsiteX37" fmla="*/ 440674 w 2060154"/>
              <a:gd name="connsiteY37" fmla="*/ 42682 h 2633660"/>
              <a:gd name="connsiteX38" fmla="*/ 870332 w 2060154"/>
              <a:gd name="connsiteY38" fmla="*/ 9632 h 2633660"/>
              <a:gd name="connsiteX39" fmla="*/ 1024568 w 2060154"/>
              <a:gd name="connsiteY39" fmla="*/ 31665 h 2633660"/>
              <a:gd name="connsiteX40" fmla="*/ 1013551 w 2060154"/>
              <a:gd name="connsiteY40" fmla="*/ 119800 h 2633660"/>
              <a:gd name="connsiteX41" fmla="*/ 969484 w 2060154"/>
              <a:gd name="connsiteY41" fmla="*/ 263020 h 2633660"/>
              <a:gd name="connsiteX42" fmla="*/ 925417 w 2060154"/>
              <a:gd name="connsiteY42" fmla="*/ 307087 h 2633660"/>
              <a:gd name="connsiteX43" fmla="*/ 947450 w 2060154"/>
              <a:gd name="connsiteY43" fmla="*/ 505391 h 2633660"/>
              <a:gd name="connsiteX44" fmla="*/ 1035585 w 2060154"/>
              <a:gd name="connsiteY44" fmla="*/ 582509 h 2633660"/>
              <a:gd name="connsiteX45" fmla="*/ 1090670 w 2060154"/>
              <a:gd name="connsiteY45" fmla="*/ 626576 h 2633660"/>
              <a:gd name="connsiteX46" fmla="*/ 1233889 w 2060154"/>
              <a:gd name="connsiteY46" fmla="*/ 692677 h 2633660"/>
              <a:gd name="connsiteX47" fmla="*/ 1344057 w 2060154"/>
              <a:gd name="connsiteY47" fmla="*/ 714711 h 2633660"/>
              <a:gd name="connsiteX48" fmla="*/ 1641513 w 2060154"/>
              <a:gd name="connsiteY48" fmla="*/ 725728 h 2633660"/>
              <a:gd name="connsiteX49" fmla="*/ 1652530 w 2060154"/>
              <a:gd name="connsiteY49" fmla="*/ 758779 h 2633660"/>
              <a:gd name="connsiteX50" fmla="*/ 1652530 w 2060154"/>
              <a:gd name="connsiteY50" fmla="*/ 990133 h 2633660"/>
              <a:gd name="connsiteX51" fmla="*/ 1619479 w 2060154"/>
              <a:gd name="connsiteY51" fmla="*/ 1012167 h 2633660"/>
              <a:gd name="connsiteX52" fmla="*/ 1575412 w 2060154"/>
              <a:gd name="connsiteY52" fmla="*/ 1133352 h 2633660"/>
              <a:gd name="connsiteX53" fmla="*/ 1542361 w 2060154"/>
              <a:gd name="connsiteY53" fmla="*/ 1155386 h 2633660"/>
              <a:gd name="connsiteX54" fmla="*/ 1531344 w 2060154"/>
              <a:gd name="connsiteY54" fmla="*/ 1210470 h 2633660"/>
              <a:gd name="connsiteX55" fmla="*/ 1509310 w 2060154"/>
              <a:gd name="connsiteY55" fmla="*/ 1298605 h 2633660"/>
              <a:gd name="connsiteX56" fmla="*/ 1542361 w 2060154"/>
              <a:gd name="connsiteY56" fmla="*/ 1463858 h 2633660"/>
              <a:gd name="connsiteX57" fmla="*/ 1564395 w 2060154"/>
              <a:gd name="connsiteY57" fmla="*/ 1496909 h 2633660"/>
              <a:gd name="connsiteX58" fmla="*/ 1641513 w 2060154"/>
              <a:gd name="connsiteY58" fmla="*/ 1574027 h 2633660"/>
              <a:gd name="connsiteX59" fmla="*/ 1674564 w 2060154"/>
              <a:gd name="connsiteY59" fmla="*/ 1596061 h 2633660"/>
              <a:gd name="connsiteX60" fmla="*/ 1795749 w 2060154"/>
              <a:gd name="connsiteY60" fmla="*/ 1706229 h 2633660"/>
              <a:gd name="connsiteX61" fmla="*/ 1883884 w 2060154"/>
              <a:gd name="connsiteY61" fmla="*/ 1761314 h 2633660"/>
              <a:gd name="connsiteX62" fmla="*/ 1916935 w 2060154"/>
              <a:gd name="connsiteY62" fmla="*/ 1794364 h 2633660"/>
              <a:gd name="connsiteX63" fmla="*/ 1983036 w 2060154"/>
              <a:gd name="connsiteY63" fmla="*/ 1827415 h 2633660"/>
              <a:gd name="connsiteX64" fmla="*/ 2038120 w 2060154"/>
              <a:gd name="connsiteY64" fmla="*/ 1860465 h 2633660"/>
              <a:gd name="connsiteX65" fmla="*/ 2060154 w 2060154"/>
              <a:gd name="connsiteY65" fmla="*/ 1948600 h 2633660"/>
              <a:gd name="connsiteX66" fmla="*/ 2049137 w 2060154"/>
              <a:gd name="connsiteY66" fmla="*/ 2058769 h 2633660"/>
              <a:gd name="connsiteX67" fmla="*/ 2027103 w 2060154"/>
              <a:gd name="connsiteY67" fmla="*/ 2091820 h 2633660"/>
              <a:gd name="connsiteX68" fmla="*/ 2016086 w 2060154"/>
              <a:gd name="connsiteY68" fmla="*/ 2135887 h 2633660"/>
              <a:gd name="connsiteX69" fmla="*/ 1983036 w 2060154"/>
              <a:gd name="connsiteY69" fmla="*/ 2157921 h 2633660"/>
              <a:gd name="connsiteX70" fmla="*/ 1949985 w 2060154"/>
              <a:gd name="connsiteY70" fmla="*/ 2190971 h 2633660"/>
              <a:gd name="connsiteX71" fmla="*/ 1905918 w 2060154"/>
              <a:gd name="connsiteY71" fmla="*/ 2224022 h 2633660"/>
              <a:gd name="connsiteX72" fmla="*/ 1883884 w 2060154"/>
              <a:gd name="connsiteY72" fmla="*/ 2257073 h 2633660"/>
              <a:gd name="connsiteX73" fmla="*/ 1850833 w 2060154"/>
              <a:gd name="connsiteY73" fmla="*/ 2290123 h 2633660"/>
              <a:gd name="connsiteX74" fmla="*/ 1839817 w 2060154"/>
              <a:gd name="connsiteY74" fmla="*/ 2565545 h 2633660"/>
              <a:gd name="connsiteX75" fmla="*/ 1828800 w 2060154"/>
              <a:gd name="connsiteY75" fmla="*/ 2609612 h 2633660"/>
              <a:gd name="connsiteX76" fmla="*/ 1795749 w 2060154"/>
              <a:gd name="connsiteY76" fmla="*/ 2620629 h 2633660"/>
              <a:gd name="connsiteX77" fmla="*/ 1355074 w 2060154"/>
              <a:gd name="connsiteY77" fmla="*/ 2598595 h 2633660"/>
              <a:gd name="connsiteX78" fmla="*/ 1322024 w 2060154"/>
              <a:gd name="connsiteY78" fmla="*/ 2587579 h 2633660"/>
              <a:gd name="connsiteX79" fmla="*/ 1288973 w 2060154"/>
              <a:gd name="connsiteY79" fmla="*/ 2554528 h 2633660"/>
              <a:gd name="connsiteX80" fmla="*/ 1366091 w 2060154"/>
              <a:gd name="connsiteY80" fmla="*/ 2554528 h 2633660"/>
              <a:gd name="connsiteX0" fmla="*/ 1366091 w 2060154"/>
              <a:gd name="connsiteY0" fmla="*/ 2554528 h 2633660"/>
              <a:gd name="connsiteX1" fmla="*/ 1366091 w 2060154"/>
              <a:gd name="connsiteY1" fmla="*/ 2554528 h 2633660"/>
              <a:gd name="connsiteX2" fmla="*/ 1112703 w 2060154"/>
              <a:gd name="connsiteY2" fmla="*/ 2543511 h 2633660"/>
              <a:gd name="connsiteX3" fmla="*/ 1068636 w 2060154"/>
              <a:gd name="connsiteY3" fmla="*/ 2521477 h 2633660"/>
              <a:gd name="connsiteX4" fmla="*/ 991518 w 2060154"/>
              <a:gd name="connsiteY4" fmla="*/ 2499444 h 2633660"/>
              <a:gd name="connsiteX5" fmla="*/ 903383 w 2060154"/>
              <a:gd name="connsiteY5" fmla="*/ 2422326 h 2633660"/>
              <a:gd name="connsiteX6" fmla="*/ 870332 w 2060154"/>
              <a:gd name="connsiteY6" fmla="*/ 2367241 h 2633660"/>
              <a:gd name="connsiteX7" fmla="*/ 837282 w 2060154"/>
              <a:gd name="connsiteY7" fmla="*/ 2345208 h 2633660"/>
              <a:gd name="connsiteX8" fmla="*/ 760164 w 2060154"/>
              <a:gd name="connsiteY8" fmla="*/ 2279106 h 2633660"/>
              <a:gd name="connsiteX9" fmla="*/ 727113 w 2060154"/>
              <a:gd name="connsiteY9" fmla="*/ 2268089 h 2633660"/>
              <a:gd name="connsiteX10" fmla="*/ 649995 w 2060154"/>
              <a:gd name="connsiteY10" fmla="*/ 2168938 h 2633660"/>
              <a:gd name="connsiteX11" fmla="*/ 583894 w 2060154"/>
              <a:gd name="connsiteY11" fmla="*/ 2124870 h 2633660"/>
              <a:gd name="connsiteX12" fmla="*/ 550843 w 2060154"/>
              <a:gd name="connsiteY12" fmla="*/ 2091820 h 2633660"/>
              <a:gd name="connsiteX13" fmla="*/ 296537 w 2060154"/>
              <a:gd name="connsiteY13" fmla="*/ 2173528 h 2633660"/>
              <a:gd name="connsiteX14" fmla="*/ 451691 w 2060154"/>
              <a:gd name="connsiteY14" fmla="*/ 1926567 h 2633660"/>
              <a:gd name="connsiteX15" fmla="*/ 440674 w 2060154"/>
              <a:gd name="connsiteY15" fmla="*/ 1893516 h 2633660"/>
              <a:gd name="connsiteX16" fmla="*/ 220337 w 2060154"/>
              <a:gd name="connsiteY16" fmla="*/ 1944928 h 2633660"/>
              <a:gd name="connsiteX17" fmla="*/ 297455 w 2060154"/>
              <a:gd name="connsiteY17" fmla="*/ 1805381 h 2633660"/>
              <a:gd name="connsiteX18" fmla="*/ 220337 w 2060154"/>
              <a:gd name="connsiteY18" fmla="*/ 1761314 h 2633660"/>
              <a:gd name="connsiteX19" fmla="*/ 154236 w 2060154"/>
              <a:gd name="connsiteY19" fmla="*/ 1706229 h 2633660"/>
              <a:gd name="connsiteX20" fmla="*/ 121185 w 2060154"/>
              <a:gd name="connsiteY20" fmla="*/ 1684195 h 2633660"/>
              <a:gd name="connsiteX21" fmla="*/ 77118 w 2060154"/>
              <a:gd name="connsiteY21" fmla="*/ 1651145 h 2633660"/>
              <a:gd name="connsiteX22" fmla="*/ 44067 w 2060154"/>
              <a:gd name="connsiteY22" fmla="*/ 1618094 h 2633660"/>
              <a:gd name="connsiteX23" fmla="*/ 0 w 2060154"/>
              <a:gd name="connsiteY23" fmla="*/ 1551993 h 2633660"/>
              <a:gd name="connsiteX24" fmla="*/ 66101 w 2060154"/>
              <a:gd name="connsiteY24" fmla="*/ 1298605 h 2633660"/>
              <a:gd name="connsiteX25" fmla="*/ 121185 w 2060154"/>
              <a:gd name="connsiteY25" fmla="*/ 1254538 h 2633660"/>
              <a:gd name="connsiteX26" fmla="*/ 176270 w 2060154"/>
              <a:gd name="connsiteY26" fmla="*/ 1177420 h 2633660"/>
              <a:gd name="connsiteX27" fmla="*/ 220337 w 2060154"/>
              <a:gd name="connsiteY27" fmla="*/ 1122335 h 2633660"/>
              <a:gd name="connsiteX28" fmla="*/ 253388 w 2060154"/>
              <a:gd name="connsiteY28" fmla="*/ 1111318 h 2633660"/>
              <a:gd name="connsiteX29" fmla="*/ 286438 w 2060154"/>
              <a:gd name="connsiteY29" fmla="*/ 1089285 h 2633660"/>
              <a:gd name="connsiteX30" fmla="*/ 308472 w 2060154"/>
              <a:gd name="connsiteY30" fmla="*/ 1045217 h 2633660"/>
              <a:gd name="connsiteX31" fmla="*/ 330506 w 2060154"/>
              <a:gd name="connsiteY31" fmla="*/ 1012167 h 2633660"/>
              <a:gd name="connsiteX32" fmla="*/ 341523 w 2060154"/>
              <a:gd name="connsiteY32" fmla="*/ 957082 h 2633660"/>
              <a:gd name="connsiteX33" fmla="*/ 330506 w 2060154"/>
              <a:gd name="connsiteY33" fmla="*/ 527424 h 2633660"/>
              <a:gd name="connsiteX34" fmla="*/ 319489 w 2060154"/>
              <a:gd name="connsiteY34" fmla="*/ 494374 h 2633660"/>
              <a:gd name="connsiteX35" fmla="*/ 297455 w 2060154"/>
              <a:gd name="connsiteY35" fmla="*/ 351155 h 2633660"/>
              <a:gd name="connsiteX36" fmla="*/ 330506 w 2060154"/>
              <a:gd name="connsiteY36" fmla="*/ 64716 h 2633660"/>
              <a:gd name="connsiteX37" fmla="*/ 440674 w 2060154"/>
              <a:gd name="connsiteY37" fmla="*/ 42682 h 2633660"/>
              <a:gd name="connsiteX38" fmla="*/ 870332 w 2060154"/>
              <a:gd name="connsiteY38" fmla="*/ 9632 h 2633660"/>
              <a:gd name="connsiteX39" fmla="*/ 1024568 w 2060154"/>
              <a:gd name="connsiteY39" fmla="*/ 31665 h 2633660"/>
              <a:gd name="connsiteX40" fmla="*/ 1013551 w 2060154"/>
              <a:gd name="connsiteY40" fmla="*/ 119800 h 2633660"/>
              <a:gd name="connsiteX41" fmla="*/ 969484 w 2060154"/>
              <a:gd name="connsiteY41" fmla="*/ 263020 h 2633660"/>
              <a:gd name="connsiteX42" fmla="*/ 925417 w 2060154"/>
              <a:gd name="connsiteY42" fmla="*/ 307087 h 2633660"/>
              <a:gd name="connsiteX43" fmla="*/ 947450 w 2060154"/>
              <a:gd name="connsiteY43" fmla="*/ 505391 h 2633660"/>
              <a:gd name="connsiteX44" fmla="*/ 1035585 w 2060154"/>
              <a:gd name="connsiteY44" fmla="*/ 582509 h 2633660"/>
              <a:gd name="connsiteX45" fmla="*/ 1090670 w 2060154"/>
              <a:gd name="connsiteY45" fmla="*/ 626576 h 2633660"/>
              <a:gd name="connsiteX46" fmla="*/ 1233889 w 2060154"/>
              <a:gd name="connsiteY46" fmla="*/ 692677 h 2633660"/>
              <a:gd name="connsiteX47" fmla="*/ 1344057 w 2060154"/>
              <a:gd name="connsiteY47" fmla="*/ 714711 h 2633660"/>
              <a:gd name="connsiteX48" fmla="*/ 1641513 w 2060154"/>
              <a:gd name="connsiteY48" fmla="*/ 725728 h 2633660"/>
              <a:gd name="connsiteX49" fmla="*/ 1652530 w 2060154"/>
              <a:gd name="connsiteY49" fmla="*/ 758779 h 2633660"/>
              <a:gd name="connsiteX50" fmla="*/ 1652530 w 2060154"/>
              <a:gd name="connsiteY50" fmla="*/ 990133 h 2633660"/>
              <a:gd name="connsiteX51" fmla="*/ 1619479 w 2060154"/>
              <a:gd name="connsiteY51" fmla="*/ 1012167 h 2633660"/>
              <a:gd name="connsiteX52" fmla="*/ 1575412 w 2060154"/>
              <a:gd name="connsiteY52" fmla="*/ 1133352 h 2633660"/>
              <a:gd name="connsiteX53" fmla="*/ 1542361 w 2060154"/>
              <a:gd name="connsiteY53" fmla="*/ 1155386 h 2633660"/>
              <a:gd name="connsiteX54" fmla="*/ 1531344 w 2060154"/>
              <a:gd name="connsiteY54" fmla="*/ 1210470 h 2633660"/>
              <a:gd name="connsiteX55" fmla="*/ 1509310 w 2060154"/>
              <a:gd name="connsiteY55" fmla="*/ 1298605 h 2633660"/>
              <a:gd name="connsiteX56" fmla="*/ 1542361 w 2060154"/>
              <a:gd name="connsiteY56" fmla="*/ 1463858 h 2633660"/>
              <a:gd name="connsiteX57" fmla="*/ 1564395 w 2060154"/>
              <a:gd name="connsiteY57" fmla="*/ 1496909 h 2633660"/>
              <a:gd name="connsiteX58" fmla="*/ 1641513 w 2060154"/>
              <a:gd name="connsiteY58" fmla="*/ 1574027 h 2633660"/>
              <a:gd name="connsiteX59" fmla="*/ 1674564 w 2060154"/>
              <a:gd name="connsiteY59" fmla="*/ 1596061 h 2633660"/>
              <a:gd name="connsiteX60" fmla="*/ 1795749 w 2060154"/>
              <a:gd name="connsiteY60" fmla="*/ 1706229 h 2633660"/>
              <a:gd name="connsiteX61" fmla="*/ 1883884 w 2060154"/>
              <a:gd name="connsiteY61" fmla="*/ 1761314 h 2633660"/>
              <a:gd name="connsiteX62" fmla="*/ 1916935 w 2060154"/>
              <a:gd name="connsiteY62" fmla="*/ 1794364 h 2633660"/>
              <a:gd name="connsiteX63" fmla="*/ 1983036 w 2060154"/>
              <a:gd name="connsiteY63" fmla="*/ 1827415 h 2633660"/>
              <a:gd name="connsiteX64" fmla="*/ 2038120 w 2060154"/>
              <a:gd name="connsiteY64" fmla="*/ 1860465 h 2633660"/>
              <a:gd name="connsiteX65" fmla="*/ 2060154 w 2060154"/>
              <a:gd name="connsiteY65" fmla="*/ 1948600 h 2633660"/>
              <a:gd name="connsiteX66" fmla="*/ 2049137 w 2060154"/>
              <a:gd name="connsiteY66" fmla="*/ 2058769 h 2633660"/>
              <a:gd name="connsiteX67" fmla="*/ 2027103 w 2060154"/>
              <a:gd name="connsiteY67" fmla="*/ 2091820 h 2633660"/>
              <a:gd name="connsiteX68" fmla="*/ 2016086 w 2060154"/>
              <a:gd name="connsiteY68" fmla="*/ 2135887 h 2633660"/>
              <a:gd name="connsiteX69" fmla="*/ 1983036 w 2060154"/>
              <a:gd name="connsiteY69" fmla="*/ 2157921 h 2633660"/>
              <a:gd name="connsiteX70" fmla="*/ 1949985 w 2060154"/>
              <a:gd name="connsiteY70" fmla="*/ 2190971 h 2633660"/>
              <a:gd name="connsiteX71" fmla="*/ 1905918 w 2060154"/>
              <a:gd name="connsiteY71" fmla="*/ 2224022 h 2633660"/>
              <a:gd name="connsiteX72" fmla="*/ 1883884 w 2060154"/>
              <a:gd name="connsiteY72" fmla="*/ 2257073 h 2633660"/>
              <a:gd name="connsiteX73" fmla="*/ 1850833 w 2060154"/>
              <a:gd name="connsiteY73" fmla="*/ 2290123 h 2633660"/>
              <a:gd name="connsiteX74" fmla="*/ 1839817 w 2060154"/>
              <a:gd name="connsiteY74" fmla="*/ 2565545 h 2633660"/>
              <a:gd name="connsiteX75" fmla="*/ 1828800 w 2060154"/>
              <a:gd name="connsiteY75" fmla="*/ 2609612 h 2633660"/>
              <a:gd name="connsiteX76" fmla="*/ 1795749 w 2060154"/>
              <a:gd name="connsiteY76" fmla="*/ 2620629 h 2633660"/>
              <a:gd name="connsiteX77" fmla="*/ 1355074 w 2060154"/>
              <a:gd name="connsiteY77" fmla="*/ 2598595 h 2633660"/>
              <a:gd name="connsiteX78" fmla="*/ 1322024 w 2060154"/>
              <a:gd name="connsiteY78" fmla="*/ 2587579 h 2633660"/>
              <a:gd name="connsiteX79" fmla="*/ 1288973 w 2060154"/>
              <a:gd name="connsiteY79" fmla="*/ 2554528 h 2633660"/>
              <a:gd name="connsiteX80" fmla="*/ 1366091 w 2060154"/>
              <a:gd name="connsiteY80" fmla="*/ 2554528 h 2633660"/>
              <a:gd name="connsiteX0" fmla="*/ 1366091 w 2060154"/>
              <a:gd name="connsiteY0" fmla="*/ 2554528 h 2633660"/>
              <a:gd name="connsiteX1" fmla="*/ 1366091 w 2060154"/>
              <a:gd name="connsiteY1" fmla="*/ 2554528 h 2633660"/>
              <a:gd name="connsiteX2" fmla="*/ 1112703 w 2060154"/>
              <a:gd name="connsiteY2" fmla="*/ 2543511 h 2633660"/>
              <a:gd name="connsiteX3" fmla="*/ 1068636 w 2060154"/>
              <a:gd name="connsiteY3" fmla="*/ 2521477 h 2633660"/>
              <a:gd name="connsiteX4" fmla="*/ 991518 w 2060154"/>
              <a:gd name="connsiteY4" fmla="*/ 2499444 h 2633660"/>
              <a:gd name="connsiteX5" fmla="*/ 903383 w 2060154"/>
              <a:gd name="connsiteY5" fmla="*/ 2422326 h 2633660"/>
              <a:gd name="connsiteX6" fmla="*/ 870332 w 2060154"/>
              <a:gd name="connsiteY6" fmla="*/ 2367241 h 2633660"/>
              <a:gd name="connsiteX7" fmla="*/ 837282 w 2060154"/>
              <a:gd name="connsiteY7" fmla="*/ 2345208 h 2633660"/>
              <a:gd name="connsiteX8" fmla="*/ 760164 w 2060154"/>
              <a:gd name="connsiteY8" fmla="*/ 2279106 h 2633660"/>
              <a:gd name="connsiteX9" fmla="*/ 727113 w 2060154"/>
              <a:gd name="connsiteY9" fmla="*/ 2268089 h 2633660"/>
              <a:gd name="connsiteX10" fmla="*/ 649995 w 2060154"/>
              <a:gd name="connsiteY10" fmla="*/ 2168938 h 2633660"/>
              <a:gd name="connsiteX11" fmla="*/ 583894 w 2060154"/>
              <a:gd name="connsiteY11" fmla="*/ 2124870 h 2633660"/>
              <a:gd name="connsiteX12" fmla="*/ 550843 w 2060154"/>
              <a:gd name="connsiteY12" fmla="*/ 2091820 h 2633660"/>
              <a:gd name="connsiteX13" fmla="*/ 296537 w 2060154"/>
              <a:gd name="connsiteY13" fmla="*/ 2173528 h 2633660"/>
              <a:gd name="connsiteX14" fmla="*/ 372737 w 2060154"/>
              <a:gd name="connsiteY14" fmla="*/ 1944928 h 2633660"/>
              <a:gd name="connsiteX15" fmla="*/ 440674 w 2060154"/>
              <a:gd name="connsiteY15" fmla="*/ 1893516 h 2633660"/>
              <a:gd name="connsiteX16" fmla="*/ 220337 w 2060154"/>
              <a:gd name="connsiteY16" fmla="*/ 1944928 h 2633660"/>
              <a:gd name="connsiteX17" fmla="*/ 297455 w 2060154"/>
              <a:gd name="connsiteY17" fmla="*/ 1805381 h 2633660"/>
              <a:gd name="connsiteX18" fmla="*/ 220337 w 2060154"/>
              <a:gd name="connsiteY18" fmla="*/ 1761314 h 2633660"/>
              <a:gd name="connsiteX19" fmla="*/ 154236 w 2060154"/>
              <a:gd name="connsiteY19" fmla="*/ 1706229 h 2633660"/>
              <a:gd name="connsiteX20" fmla="*/ 121185 w 2060154"/>
              <a:gd name="connsiteY20" fmla="*/ 1684195 h 2633660"/>
              <a:gd name="connsiteX21" fmla="*/ 77118 w 2060154"/>
              <a:gd name="connsiteY21" fmla="*/ 1651145 h 2633660"/>
              <a:gd name="connsiteX22" fmla="*/ 44067 w 2060154"/>
              <a:gd name="connsiteY22" fmla="*/ 1618094 h 2633660"/>
              <a:gd name="connsiteX23" fmla="*/ 0 w 2060154"/>
              <a:gd name="connsiteY23" fmla="*/ 1551993 h 2633660"/>
              <a:gd name="connsiteX24" fmla="*/ 66101 w 2060154"/>
              <a:gd name="connsiteY24" fmla="*/ 1298605 h 2633660"/>
              <a:gd name="connsiteX25" fmla="*/ 121185 w 2060154"/>
              <a:gd name="connsiteY25" fmla="*/ 1254538 h 2633660"/>
              <a:gd name="connsiteX26" fmla="*/ 176270 w 2060154"/>
              <a:gd name="connsiteY26" fmla="*/ 1177420 h 2633660"/>
              <a:gd name="connsiteX27" fmla="*/ 220337 w 2060154"/>
              <a:gd name="connsiteY27" fmla="*/ 1122335 h 2633660"/>
              <a:gd name="connsiteX28" fmla="*/ 253388 w 2060154"/>
              <a:gd name="connsiteY28" fmla="*/ 1111318 h 2633660"/>
              <a:gd name="connsiteX29" fmla="*/ 286438 w 2060154"/>
              <a:gd name="connsiteY29" fmla="*/ 1089285 h 2633660"/>
              <a:gd name="connsiteX30" fmla="*/ 308472 w 2060154"/>
              <a:gd name="connsiteY30" fmla="*/ 1045217 h 2633660"/>
              <a:gd name="connsiteX31" fmla="*/ 330506 w 2060154"/>
              <a:gd name="connsiteY31" fmla="*/ 1012167 h 2633660"/>
              <a:gd name="connsiteX32" fmla="*/ 341523 w 2060154"/>
              <a:gd name="connsiteY32" fmla="*/ 957082 h 2633660"/>
              <a:gd name="connsiteX33" fmla="*/ 330506 w 2060154"/>
              <a:gd name="connsiteY33" fmla="*/ 527424 h 2633660"/>
              <a:gd name="connsiteX34" fmla="*/ 319489 w 2060154"/>
              <a:gd name="connsiteY34" fmla="*/ 494374 h 2633660"/>
              <a:gd name="connsiteX35" fmla="*/ 297455 w 2060154"/>
              <a:gd name="connsiteY35" fmla="*/ 351155 h 2633660"/>
              <a:gd name="connsiteX36" fmla="*/ 330506 w 2060154"/>
              <a:gd name="connsiteY36" fmla="*/ 64716 h 2633660"/>
              <a:gd name="connsiteX37" fmla="*/ 440674 w 2060154"/>
              <a:gd name="connsiteY37" fmla="*/ 42682 h 2633660"/>
              <a:gd name="connsiteX38" fmla="*/ 870332 w 2060154"/>
              <a:gd name="connsiteY38" fmla="*/ 9632 h 2633660"/>
              <a:gd name="connsiteX39" fmla="*/ 1024568 w 2060154"/>
              <a:gd name="connsiteY39" fmla="*/ 31665 h 2633660"/>
              <a:gd name="connsiteX40" fmla="*/ 1013551 w 2060154"/>
              <a:gd name="connsiteY40" fmla="*/ 119800 h 2633660"/>
              <a:gd name="connsiteX41" fmla="*/ 969484 w 2060154"/>
              <a:gd name="connsiteY41" fmla="*/ 263020 h 2633660"/>
              <a:gd name="connsiteX42" fmla="*/ 925417 w 2060154"/>
              <a:gd name="connsiteY42" fmla="*/ 307087 h 2633660"/>
              <a:gd name="connsiteX43" fmla="*/ 947450 w 2060154"/>
              <a:gd name="connsiteY43" fmla="*/ 505391 h 2633660"/>
              <a:gd name="connsiteX44" fmla="*/ 1035585 w 2060154"/>
              <a:gd name="connsiteY44" fmla="*/ 582509 h 2633660"/>
              <a:gd name="connsiteX45" fmla="*/ 1090670 w 2060154"/>
              <a:gd name="connsiteY45" fmla="*/ 626576 h 2633660"/>
              <a:gd name="connsiteX46" fmla="*/ 1233889 w 2060154"/>
              <a:gd name="connsiteY46" fmla="*/ 692677 h 2633660"/>
              <a:gd name="connsiteX47" fmla="*/ 1344057 w 2060154"/>
              <a:gd name="connsiteY47" fmla="*/ 714711 h 2633660"/>
              <a:gd name="connsiteX48" fmla="*/ 1641513 w 2060154"/>
              <a:gd name="connsiteY48" fmla="*/ 725728 h 2633660"/>
              <a:gd name="connsiteX49" fmla="*/ 1652530 w 2060154"/>
              <a:gd name="connsiteY49" fmla="*/ 758779 h 2633660"/>
              <a:gd name="connsiteX50" fmla="*/ 1652530 w 2060154"/>
              <a:gd name="connsiteY50" fmla="*/ 990133 h 2633660"/>
              <a:gd name="connsiteX51" fmla="*/ 1619479 w 2060154"/>
              <a:gd name="connsiteY51" fmla="*/ 1012167 h 2633660"/>
              <a:gd name="connsiteX52" fmla="*/ 1575412 w 2060154"/>
              <a:gd name="connsiteY52" fmla="*/ 1133352 h 2633660"/>
              <a:gd name="connsiteX53" fmla="*/ 1542361 w 2060154"/>
              <a:gd name="connsiteY53" fmla="*/ 1155386 h 2633660"/>
              <a:gd name="connsiteX54" fmla="*/ 1531344 w 2060154"/>
              <a:gd name="connsiteY54" fmla="*/ 1210470 h 2633660"/>
              <a:gd name="connsiteX55" fmla="*/ 1509310 w 2060154"/>
              <a:gd name="connsiteY55" fmla="*/ 1298605 h 2633660"/>
              <a:gd name="connsiteX56" fmla="*/ 1542361 w 2060154"/>
              <a:gd name="connsiteY56" fmla="*/ 1463858 h 2633660"/>
              <a:gd name="connsiteX57" fmla="*/ 1564395 w 2060154"/>
              <a:gd name="connsiteY57" fmla="*/ 1496909 h 2633660"/>
              <a:gd name="connsiteX58" fmla="*/ 1641513 w 2060154"/>
              <a:gd name="connsiteY58" fmla="*/ 1574027 h 2633660"/>
              <a:gd name="connsiteX59" fmla="*/ 1674564 w 2060154"/>
              <a:gd name="connsiteY59" fmla="*/ 1596061 h 2633660"/>
              <a:gd name="connsiteX60" fmla="*/ 1795749 w 2060154"/>
              <a:gd name="connsiteY60" fmla="*/ 1706229 h 2633660"/>
              <a:gd name="connsiteX61" fmla="*/ 1883884 w 2060154"/>
              <a:gd name="connsiteY61" fmla="*/ 1761314 h 2633660"/>
              <a:gd name="connsiteX62" fmla="*/ 1916935 w 2060154"/>
              <a:gd name="connsiteY62" fmla="*/ 1794364 h 2633660"/>
              <a:gd name="connsiteX63" fmla="*/ 1983036 w 2060154"/>
              <a:gd name="connsiteY63" fmla="*/ 1827415 h 2633660"/>
              <a:gd name="connsiteX64" fmla="*/ 2038120 w 2060154"/>
              <a:gd name="connsiteY64" fmla="*/ 1860465 h 2633660"/>
              <a:gd name="connsiteX65" fmla="*/ 2060154 w 2060154"/>
              <a:gd name="connsiteY65" fmla="*/ 1948600 h 2633660"/>
              <a:gd name="connsiteX66" fmla="*/ 2049137 w 2060154"/>
              <a:gd name="connsiteY66" fmla="*/ 2058769 h 2633660"/>
              <a:gd name="connsiteX67" fmla="*/ 2027103 w 2060154"/>
              <a:gd name="connsiteY67" fmla="*/ 2091820 h 2633660"/>
              <a:gd name="connsiteX68" fmla="*/ 2016086 w 2060154"/>
              <a:gd name="connsiteY68" fmla="*/ 2135887 h 2633660"/>
              <a:gd name="connsiteX69" fmla="*/ 1983036 w 2060154"/>
              <a:gd name="connsiteY69" fmla="*/ 2157921 h 2633660"/>
              <a:gd name="connsiteX70" fmla="*/ 1949985 w 2060154"/>
              <a:gd name="connsiteY70" fmla="*/ 2190971 h 2633660"/>
              <a:gd name="connsiteX71" fmla="*/ 1905918 w 2060154"/>
              <a:gd name="connsiteY71" fmla="*/ 2224022 h 2633660"/>
              <a:gd name="connsiteX72" fmla="*/ 1883884 w 2060154"/>
              <a:gd name="connsiteY72" fmla="*/ 2257073 h 2633660"/>
              <a:gd name="connsiteX73" fmla="*/ 1850833 w 2060154"/>
              <a:gd name="connsiteY73" fmla="*/ 2290123 h 2633660"/>
              <a:gd name="connsiteX74" fmla="*/ 1839817 w 2060154"/>
              <a:gd name="connsiteY74" fmla="*/ 2565545 h 2633660"/>
              <a:gd name="connsiteX75" fmla="*/ 1828800 w 2060154"/>
              <a:gd name="connsiteY75" fmla="*/ 2609612 h 2633660"/>
              <a:gd name="connsiteX76" fmla="*/ 1795749 w 2060154"/>
              <a:gd name="connsiteY76" fmla="*/ 2620629 h 2633660"/>
              <a:gd name="connsiteX77" fmla="*/ 1355074 w 2060154"/>
              <a:gd name="connsiteY77" fmla="*/ 2598595 h 2633660"/>
              <a:gd name="connsiteX78" fmla="*/ 1322024 w 2060154"/>
              <a:gd name="connsiteY78" fmla="*/ 2587579 h 2633660"/>
              <a:gd name="connsiteX79" fmla="*/ 1288973 w 2060154"/>
              <a:gd name="connsiteY79" fmla="*/ 2554528 h 2633660"/>
              <a:gd name="connsiteX80" fmla="*/ 1366091 w 2060154"/>
              <a:gd name="connsiteY80" fmla="*/ 2554528 h 2633660"/>
              <a:gd name="connsiteX0" fmla="*/ 1366091 w 2060154"/>
              <a:gd name="connsiteY0" fmla="*/ 2554528 h 2633660"/>
              <a:gd name="connsiteX1" fmla="*/ 1366091 w 2060154"/>
              <a:gd name="connsiteY1" fmla="*/ 2554528 h 2633660"/>
              <a:gd name="connsiteX2" fmla="*/ 1112703 w 2060154"/>
              <a:gd name="connsiteY2" fmla="*/ 2543511 h 2633660"/>
              <a:gd name="connsiteX3" fmla="*/ 1068636 w 2060154"/>
              <a:gd name="connsiteY3" fmla="*/ 2521477 h 2633660"/>
              <a:gd name="connsiteX4" fmla="*/ 991518 w 2060154"/>
              <a:gd name="connsiteY4" fmla="*/ 2499444 h 2633660"/>
              <a:gd name="connsiteX5" fmla="*/ 903383 w 2060154"/>
              <a:gd name="connsiteY5" fmla="*/ 2422326 h 2633660"/>
              <a:gd name="connsiteX6" fmla="*/ 870332 w 2060154"/>
              <a:gd name="connsiteY6" fmla="*/ 2367241 h 2633660"/>
              <a:gd name="connsiteX7" fmla="*/ 837282 w 2060154"/>
              <a:gd name="connsiteY7" fmla="*/ 2345208 h 2633660"/>
              <a:gd name="connsiteX8" fmla="*/ 760164 w 2060154"/>
              <a:gd name="connsiteY8" fmla="*/ 2279106 h 2633660"/>
              <a:gd name="connsiteX9" fmla="*/ 727113 w 2060154"/>
              <a:gd name="connsiteY9" fmla="*/ 2268089 h 2633660"/>
              <a:gd name="connsiteX10" fmla="*/ 649995 w 2060154"/>
              <a:gd name="connsiteY10" fmla="*/ 2168938 h 2633660"/>
              <a:gd name="connsiteX11" fmla="*/ 583894 w 2060154"/>
              <a:gd name="connsiteY11" fmla="*/ 2124870 h 2633660"/>
              <a:gd name="connsiteX12" fmla="*/ 550843 w 2060154"/>
              <a:gd name="connsiteY12" fmla="*/ 2091820 h 2633660"/>
              <a:gd name="connsiteX13" fmla="*/ 296537 w 2060154"/>
              <a:gd name="connsiteY13" fmla="*/ 2173528 h 2633660"/>
              <a:gd name="connsiteX14" fmla="*/ 372737 w 2060154"/>
              <a:gd name="connsiteY14" fmla="*/ 1944928 h 2633660"/>
              <a:gd name="connsiteX15" fmla="*/ 296537 w 2060154"/>
              <a:gd name="connsiteY15" fmla="*/ 2021128 h 2633660"/>
              <a:gd name="connsiteX16" fmla="*/ 220337 w 2060154"/>
              <a:gd name="connsiteY16" fmla="*/ 1944928 h 2633660"/>
              <a:gd name="connsiteX17" fmla="*/ 297455 w 2060154"/>
              <a:gd name="connsiteY17" fmla="*/ 1805381 h 2633660"/>
              <a:gd name="connsiteX18" fmla="*/ 220337 w 2060154"/>
              <a:gd name="connsiteY18" fmla="*/ 1761314 h 2633660"/>
              <a:gd name="connsiteX19" fmla="*/ 154236 w 2060154"/>
              <a:gd name="connsiteY19" fmla="*/ 1706229 h 2633660"/>
              <a:gd name="connsiteX20" fmla="*/ 121185 w 2060154"/>
              <a:gd name="connsiteY20" fmla="*/ 1684195 h 2633660"/>
              <a:gd name="connsiteX21" fmla="*/ 77118 w 2060154"/>
              <a:gd name="connsiteY21" fmla="*/ 1651145 h 2633660"/>
              <a:gd name="connsiteX22" fmla="*/ 44067 w 2060154"/>
              <a:gd name="connsiteY22" fmla="*/ 1618094 h 2633660"/>
              <a:gd name="connsiteX23" fmla="*/ 0 w 2060154"/>
              <a:gd name="connsiteY23" fmla="*/ 1551993 h 2633660"/>
              <a:gd name="connsiteX24" fmla="*/ 66101 w 2060154"/>
              <a:gd name="connsiteY24" fmla="*/ 1298605 h 2633660"/>
              <a:gd name="connsiteX25" fmla="*/ 121185 w 2060154"/>
              <a:gd name="connsiteY25" fmla="*/ 1254538 h 2633660"/>
              <a:gd name="connsiteX26" fmla="*/ 176270 w 2060154"/>
              <a:gd name="connsiteY26" fmla="*/ 1177420 h 2633660"/>
              <a:gd name="connsiteX27" fmla="*/ 220337 w 2060154"/>
              <a:gd name="connsiteY27" fmla="*/ 1122335 h 2633660"/>
              <a:gd name="connsiteX28" fmla="*/ 253388 w 2060154"/>
              <a:gd name="connsiteY28" fmla="*/ 1111318 h 2633660"/>
              <a:gd name="connsiteX29" fmla="*/ 286438 w 2060154"/>
              <a:gd name="connsiteY29" fmla="*/ 1089285 h 2633660"/>
              <a:gd name="connsiteX30" fmla="*/ 308472 w 2060154"/>
              <a:gd name="connsiteY30" fmla="*/ 1045217 h 2633660"/>
              <a:gd name="connsiteX31" fmla="*/ 330506 w 2060154"/>
              <a:gd name="connsiteY31" fmla="*/ 1012167 h 2633660"/>
              <a:gd name="connsiteX32" fmla="*/ 341523 w 2060154"/>
              <a:gd name="connsiteY32" fmla="*/ 957082 h 2633660"/>
              <a:gd name="connsiteX33" fmla="*/ 330506 w 2060154"/>
              <a:gd name="connsiteY33" fmla="*/ 527424 h 2633660"/>
              <a:gd name="connsiteX34" fmla="*/ 319489 w 2060154"/>
              <a:gd name="connsiteY34" fmla="*/ 494374 h 2633660"/>
              <a:gd name="connsiteX35" fmla="*/ 297455 w 2060154"/>
              <a:gd name="connsiteY35" fmla="*/ 351155 h 2633660"/>
              <a:gd name="connsiteX36" fmla="*/ 330506 w 2060154"/>
              <a:gd name="connsiteY36" fmla="*/ 64716 h 2633660"/>
              <a:gd name="connsiteX37" fmla="*/ 440674 w 2060154"/>
              <a:gd name="connsiteY37" fmla="*/ 42682 h 2633660"/>
              <a:gd name="connsiteX38" fmla="*/ 870332 w 2060154"/>
              <a:gd name="connsiteY38" fmla="*/ 9632 h 2633660"/>
              <a:gd name="connsiteX39" fmla="*/ 1024568 w 2060154"/>
              <a:gd name="connsiteY39" fmla="*/ 31665 h 2633660"/>
              <a:gd name="connsiteX40" fmla="*/ 1013551 w 2060154"/>
              <a:gd name="connsiteY40" fmla="*/ 119800 h 2633660"/>
              <a:gd name="connsiteX41" fmla="*/ 969484 w 2060154"/>
              <a:gd name="connsiteY41" fmla="*/ 263020 h 2633660"/>
              <a:gd name="connsiteX42" fmla="*/ 925417 w 2060154"/>
              <a:gd name="connsiteY42" fmla="*/ 307087 h 2633660"/>
              <a:gd name="connsiteX43" fmla="*/ 947450 w 2060154"/>
              <a:gd name="connsiteY43" fmla="*/ 505391 h 2633660"/>
              <a:gd name="connsiteX44" fmla="*/ 1035585 w 2060154"/>
              <a:gd name="connsiteY44" fmla="*/ 582509 h 2633660"/>
              <a:gd name="connsiteX45" fmla="*/ 1090670 w 2060154"/>
              <a:gd name="connsiteY45" fmla="*/ 626576 h 2633660"/>
              <a:gd name="connsiteX46" fmla="*/ 1233889 w 2060154"/>
              <a:gd name="connsiteY46" fmla="*/ 692677 h 2633660"/>
              <a:gd name="connsiteX47" fmla="*/ 1344057 w 2060154"/>
              <a:gd name="connsiteY47" fmla="*/ 714711 h 2633660"/>
              <a:gd name="connsiteX48" fmla="*/ 1641513 w 2060154"/>
              <a:gd name="connsiteY48" fmla="*/ 725728 h 2633660"/>
              <a:gd name="connsiteX49" fmla="*/ 1652530 w 2060154"/>
              <a:gd name="connsiteY49" fmla="*/ 758779 h 2633660"/>
              <a:gd name="connsiteX50" fmla="*/ 1652530 w 2060154"/>
              <a:gd name="connsiteY50" fmla="*/ 990133 h 2633660"/>
              <a:gd name="connsiteX51" fmla="*/ 1619479 w 2060154"/>
              <a:gd name="connsiteY51" fmla="*/ 1012167 h 2633660"/>
              <a:gd name="connsiteX52" fmla="*/ 1575412 w 2060154"/>
              <a:gd name="connsiteY52" fmla="*/ 1133352 h 2633660"/>
              <a:gd name="connsiteX53" fmla="*/ 1542361 w 2060154"/>
              <a:gd name="connsiteY53" fmla="*/ 1155386 h 2633660"/>
              <a:gd name="connsiteX54" fmla="*/ 1531344 w 2060154"/>
              <a:gd name="connsiteY54" fmla="*/ 1210470 h 2633660"/>
              <a:gd name="connsiteX55" fmla="*/ 1509310 w 2060154"/>
              <a:gd name="connsiteY55" fmla="*/ 1298605 h 2633660"/>
              <a:gd name="connsiteX56" fmla="*/ 1542361 w 2060154"/>
              <a:gd name="connsiteY56" fmla="*/ 1463858 h 2633660"/>
              <a:gd name="connsiteX57" fmla="*/ 1564395 w 2060154"/>
              <a:gd name="connsiteY57" fmla="*/ 1496909 h 2633660"/>
              <a:gd name="connsiteX58" fmla="*/ 1641513 w 2060154"/>
              <a:gd name="connsiteY58" fmla="*/ 1574027 h 2633660"/>
              <a:gd name="connsiteX59" fmla="*/ 1674564 w 2060154"/>
              <a:gd name="connsiteY59" fmla="*/ 1596061 h 2633660"/>
              <a:gd name="connsiteX60" fmla="*/ 1795749 w 2060154"/>
              <a:gd name="connsiteY60" fmla="*/ 1706229 h 2633660"/>
              <a:gd name="connsiteX61" fmla="*/ 1883884 w 2060154"/>
              <a:gd name="connsiteY61" fmla="*/ 1761314 h 2633660"/>
              <a:gd name="connsiteX62" fmla="*/ 1916935 w 2060154"/>
              <a:gd name="connsiteY62" fmla="*/ 1794364 h 2633660"/>
              <a:gd name="connsiteX63" fmla="*/ 1983036 w 2060154"/>
              <a:gd name="connsiteY63" fmla="*/ 1827415 h 2633660"/>
              <a:gd name="connsiteX64" fmla="*/ 2038120 w 2060154"/>
              <a:gd name="connsiteY64" fmla="*/ 1860465 h 2633660"/>
              <a:gd name="connsiteX65" fmla="*/ 2060154 w 2060154"/>
              <a:gd name="connsiteY65" fmla="*/ 1948600 h 2633660"/>
              <a:gd name="connsiteX66" fmla="*/ 2049137 w 2060154"/>
              <a:gd name="connsiteY66" fmla="*/ 2058769 h 2633660"/>
              <a:gd name="connsiteX67" fmla="*/ 2027103 w 2060154"/>
              <a:gd name="connsiteY67" fmla="*/ 2091820 h 2633660"/>
              <a:gd name="connsiteX68" fmla="*/ 2016086 w 2060154"/>
              <a:gd name="connsiteY68" fmla="*/ 2135887 h 2633660"/>
              <a:gd name="connsiteX69" fmla="*/ 1983036 w 2060154"/>
              <a:gd name="connsiteY69" fmla="*/ 2157921 h 2633660"/>
              <a:gd name="connsiteX70" fmla="*/ 1949985 w 2060154"/>
              <a:gd name="connsiteY70" fmla="*/ 2190971 h 2633660"/>
              <a:gd name="connsiteX71" fmla="*/ 1905918 w 2060154"/>
              <a:gd name="connsiteY71" fmla="*/ 2224022 h 2633660"/>
              <a:gd name="connsiteX72" fmla="*/ 1883884 w 2060154"/>
              <a:gd name="connsiteY72" fmla="*/ 2257073 h 2633660"/>
              <a:gd name="connsiteX73" fmla="*/ 1850833 w 2060154"/>
              <a:gd name="connsiteY73" fmla="*/ 2290123 h 2633660"/>
              <a:gd name="connsiteX74" fmla="*/ 1839817 w 2060154"/>
              <a:gd name="connsiteY74" fmla="*/ 2565545 h 2633660"/>
              <a:gd name="connsiteX75" fmla="*/ 1828800 w 2060154"/>
              <a:gd name="connsiteY75" fmla="*/ 2609612 h 2633660"/>
              <a:gd name="connsiteX76" fmla="*/ 1795749 w 2060154"/>
              <a:gd name="connsiteY76" fmla="*/ 2620629 h 2633660"/>
              <a:gd name="connsiteX77" fmla="*/ 1355074 w 2060154"/>
              <a:gd name="connsiteY77" fmla="*/ 2598595 h 2633660"/>
              <a:gd name="connsiteX78" fmla="*/ 1322024 w 2060154"/>
              <a:gd name="connsiteY78" fmla="*/ 2587579 h 2633660"/>
              <a:gd name="connsiteX79" fmla="*/ 1288973 w 2060154"/>
              <a:gd name="connsiteY79" fmla="*/ 2554528 h 2633660"/>
              <a:gd name="connsiteX80" fmla="*/ 1366091 w 2060154"/>
              <a:gd name="connsiteY80" fmla="*/ 2554528 h 2633660"/>
              <a:gd name="connsiteX0" fmla="*/ 1366091 w 2060154"/>
              <a:gd name="connsiteY0" fmla="*/ 2554528 h 2633660"/>
              <a:gd name="connsiteX1" fmla="*/ 1366091 w 2060154"/>
              <a:gd name="connsiteY1" fmla="*/ 2554528 h 2633660"/>
              <a:gd name="connsiteX2" fmla="*/ 1112703 w 2060154"/>
              <a:gd name="connsiteY2" fmla="*/ 2543511 h 2633660"/>
              <a:gd name="connsiteX3" fmla="*/ 1068636 w 2060154"/>
              <a:gd name="connsiteY3" fmla="*/ 2521477 h 2633660"/>
              <a:gd name="connsiteX4" fmla="*/ 991518 w 2060154"/>
              <a:gd name="connsiteY4" fmla="*/ 2499444 h 2633660"/>
              <a:gd name="connsiteX5" fmla="*/ 903383 w 2060154"/>
              <a:gd name="connsiteY5" fmla="*/ 2422326 h 2633660"/>
              <a:gd name="connsiteX6" fmla="*/ 870332 w 2060154"/>
              <a:gd name="connsiteY6" fmla="*/ 2367241 h 2633660"/>
              <a:gd name="connsiteX7" fmla="*/ 837282 w 2060154"/>
              <a:gd name="connsiteY7" fmla="*/ 2345208 h 2633660"/>
              <a:gd name="connsiteX8" fmla="*/ 760164 w 2060154"/>
              <a:gd name="connsiteY8" fmla="*/ 2279106 h 2633660"/>
              <a:gd name="connsiteX9" fmla="*/ 727113 w 2060154"/>
              <a:gd name="connsiteY9" fmla="*/ 2268089 h 2633660"/>
              <a:gd name="connsiteX10" fmla="*/ 649995 w 2060154"/>
              <a:gd name="connsiteY10" fmla="*/ 2168938 h 2633660"/>
              <a:gd name="connsiteX11" fmla="*/ 583894 w 2060154"/>
              <a:gd name="connsiteY11" fmla="*/ 2124870 h 2633660"/>
              <a:gd name="connsiteX12" fmla="*/ 550843 w 2060154"/>
              <a:gd name="connsiteY12" fmla="*/ 2091820 h 2633660"/>
              <a:gd name="connsiteX13" fmla="*/ 296537 w 2060154"/>
              <a:gd name="connsiteY13" fmla="*/ 2173528 h 2633660"/>
              <a:gd name="connsiteX14" fmla="*/ 220337 w 2060154"/>
              <a:gd name="connsiteY14" fmla="*/ 2097328 h 2633660"/>
              <a:gd name="connsiteX15" fmla="*/ 296537 w 2060154"/>
              <a:gd name="connsiteY15" fmla="*/ 2021128 h 2633660"/>
              <a:gd name="connsiteX16" fmla="*/ 220337 w 2060154"/>
              <a:gd name="connsiteY16" fmla="*/ 1944928 h 2633660"/>
              <a:gd name="connsiteX17" fmla="*/ 297455 w 2060154"/>
              <a:gd name="connsiteY17" fmla="*/ 1805381 h 2633660"/>
              <a:gd name="connsiteX18" fmla="*/ 220337 w 2060154"/>
              <a:gd name="connsiteY18" fmla="*/ 1761314 h 2633660"/>
              <a:gd name="connsiteX19" fmla="*/ 154236 w 2060154"/>
              <a:gd name="connsiteY19" fmla="*/ 1706229 h 2633660"/>
              <a:gd name="connsiteX20" fmla="*/ 121185 w 2060154"/>
              <a:gd name="connsiteY20" fmla="*/ 1684195 h 2633660"/>
              <a:gd name="connsiteX21" fmla="*/ 77118 w 2060154"/>
              <a:gd name="connsiteY21" fmla="*/ 1651145 h 2633660"/>
              <a:gd name="connsiteX22" fmla="*/ 44067 w 2060154"/>
              <a:gd name="connsiteY22" fmla="*/ 1618094 h 2633660"/>
              <a:gd name="connsiteX23" fmla="*/ 0 w 2060154"/>
              <a:gd name="connsiteY23" fmla="*/ 1551993 h 2633660"/>
              <a:gd name="connsiteX24" fmla="*/ 66101 w 2060154"/>
              <a:gd name="connsiteY24" fmla="*/ 1298605 h 2633660"/>
              <a:gd name="connsiteX25" fmla="*/ 121185 w 2060154"/>
              <a:gd name="connsiteY25" fmla="*/ 1254538 h 2633660"/>
              <a:gd name="connsiteX26" fmla="*/ 176270 w 2060154"/>
              <a:gd name="connsiteY26" fmla="*/ 1177420 h 2633660"/>
              <a:gd name="connsiteX27" fmla="*/ 220337 w 2060154"/>
              <a:gd name="connsiteY27" fmla="*/ 1122335 h 2633660"/>
              <a:gd name="connsiteX28" fmla="*/ 253388 w 2060154"/>
              <a:gd name="connsiteY28" fmla="*/ 1111318 h 2633660"/>
              <a:gd name="connsiteX29" fmla="*/ 286438 w 2060154"/>
              <a:gd name="connsiteY29" fmla="*/ 1089285 h 2633660"/>
              <a:gd name="connsiteX30" fmla="*/ 308472 w 2060154"/>
              <a:gd name="connsiteY30" fmla="*/ 1045217 h 2633660"/>
              <a:gd name="connsiteX31" fmla="*/ 330506 w 2060154"/>
              <a:gd name="connsiteY31" fmla="*/ 1012167 h 2633660"/>
              <a:gd name="connsiteX32" fmla="*/ 341523 w 2060154"/>
              <a:gd name="connsiteY32" fmla="*/ 957082 h 2633660"/>
              <a:gd name="connsiteX33" fmla="*/ 330506 w 2060154"/>
              <a:gd name="connsiteY33" fmla="*/ 527424 h 2633660"/>
              <a:gd name="connsiteX34" fmla="*/ 319489 w 2060154"/>
              <a:gd name="connsiteY34" fmla="*/ 494374 h 2633660"/>
              <a:gd name="connsiteX35" fmla="*/ 297455 w 2060154"/>
              <a:gd name="connsiteY35" fmla="*/ 351155 h 2633660"/>
              <a:gd name="connsiteX36" fmla="*/ 330506 w 2060154"/>
              <a:gd name="connsiteY36" fmla="*/ 64716 h 2633660"/>
              <a:gd name="connsiteX37" fmla="*/ 440674 w 2060154"/>
              <a:gd name="connsiteY37" fmla="*/ 42682 h 2633660"/>
              <a:gd name="connsiteX38" fmla="*/ 870332 w 2060154"/>
              <a:gd name="connsiteY38" fmla="*/ 9632 h 2633660"/>
              <a:gd name="connsiteX39" fmla="*/ 1024568 w 2060154"/>
              <a:gd name="connsiteY39" fmla="*/ 31665 h 2633660"/>
              <a:gd name="connsiteX40" fmla="*/ 1013551 w 2060154"/>
              <a:gd name="connsiteY40" fmla="*/ 119800 h 2633660"/>
              <a:gd name="connsiteX41" fmla="*/ 969484 w 2060154"/>
              <a:gd name="connsiteY41" fmla="*/ 263020 h 2633660"/>
              <a:gd name="connsiteX42" fmla="*/ 925417 w 2060154"/>
              <a:gd name="connsiteY42" fmla="*/ 307087 h 2633660"/>
              <a:gd name="connsiteX43" fmla="*/ 947450 w 2060154"/>
              <a:gd name="connsiteY43" fmla="*/ 505391 h 2633660"/>
              <a:gd name="connsiteX44" fmla="*/ 1035585 w 2060154"/>
              <a:gd name="connsiteY44" fmla="*/ 582509 h 2633660"/>
              <a:gd name="connsiteX45" fmla="*/ 1090670 w 2060154"/>
              <a:gd name="connsiteY45" fmla="*/ 626576 h 2633660"/>
              <a:gd name="connsiteX46" fmla="*/ 1233889 w 2060154"/>
              <a:gd name="connsiteY46" fmla="*/ 692677 h 2633660"/>
              <a:gd name="connsiteX47" fmla="*/ 1344057 w 2060154"/>
              <a:gd name="connsiteY47" fmla="*/ 714711 h 2633660"/>
              <a:gd name="connsiteX48" fmla="*/ 1641513 w 2060154"/>
              <a:gd name="connsiteY48" fmla="*/ 725728 h 2633660"/>
              <a:gd name="connsiteX49" fmla="*/ 1652530 w 2060154"/>
              <a:gd name="connsiteY49" fmla="*/ 758779 h 2633660"/>
              <a:gd name="connsiteX50" fmla="*/ 1652530 w 2060154"/>
              <a:gd name="connsiteY50" fmla="*/ 990133 h 2633660"/>
              <a:gd name="connsiteX51" fmla="*/ 1619479 w 2060154"/>
              <a:gd name="connsiteY51" fmla="*/ 1012167 h 2633660"/>
              <a:gd name="connsiteX52" fmla="*/ 1575412 w 2060154"/>
              <a:gd name="connsiteY52" fmla="*/ 1133352 h 2633660"/>
              <a:gd name="connsiteX53" fmla="*/ 1542361 w 2060154"/>
              <a:gd name="connsiteY53" fmla="*/ 1155386 h 2633660"/>
              <a:gd name="connsiteX54" fmla="*/ 1531344 w 2060154"/>
              <a:gd name="connsiteY54" fmla="*/ 1210470 h 2633660"/>
              <a:gd name="connsiteX55" fmla="*/ 1509310 w 2060154"/>
              <a:gd name="connsiteY55" fmla="*/ 1298605 h 2633660"/>
              <a:gd name="connsiteX56" fmla="*/ 1542361 w 2060154"/>
              <a:gd name="connsiteY56" fmla="*/ 1463858 h 2633660"/>
              <a:gd name="connsiteX57" fmla="*/ 1564395 w 2060154"/>
              <a:gd name="connsiteY57" fmla="*/ 1496909 h 2633660"/>
              <a:gd name="connsiteX58" fmla="*/ 1641513 w 2060154"/>
              <a:gd name="connsiteY58" fmla="*/ 1574027 h 2633660"/>
              <a:gd name="connsiteX59" fmla="*/ 1674564 w 2060154"/>
              <a:gd name="connsiteY59" fmla="*/ 1596061 h 2633660"/>
              <a:gd name="connsiteX60" fmla="*/ 1795749 w 2060154"/>
              <a:gd name="connsiteY60" fmla="*/ 1706229 h 2633660"/>
              <a:gd name="connsiteX61" fmla="*/ 1883884 w 2060154"/>
              <a:gd name="connsiteY61" fmla="*/ 1761314 h 2633660"/>
              <a:gd name="connsiteX62" fmla="*/ 1916935 w 2060154"/>
              <a:gd name="connsiteY62" fmla="*/ 1794364 h 2633660"/>
              <a:gd name="connsiteX63" fmla="*/ 1983036 w 2060154"/>
              <a:gd name="connsiteY63" fmla="*/ 1827415 h 2633660"/>
              <a:gd name="connsiteX64" fmla="*/ 2038120 w 2060154"/>
              <a:gd name="connsiteY64" fmla="*/ 1860465 h 2633660"/>
              <a:gd name="connsiteX65" fmla="*/ 2060154 w 2060154"/>
              <a:gd name="connsiteY65" fmla="*/ 1948600 h 2633660"/>
              <a:gd name="connsiteX66" fmla="*/ 2049137 w 2060154"/>
              <a:gd name="connsiteY66" fmla="*/ 2058769 h 2633660"/>
              <a:gd name="connsiteX67" fmla="*/ 2027103 w 2060154"/>
              <a:gd name="connsiteY67" fmla="*/ 2091820 h 2633660"/>
              <a:gd name="connsiteX68" fmla="*/ 2016086 w 2060154"/>
              <a:gd name="connsiteY68" fmla="*/ 2135887 h 2633660"/>
              <a:gd name="connsiteX69" fmla="*/ 1983036 w 2060154"/>
              <a:gd name="connsiteY69" fmla="*/ 2157921 h 2633660"/>
              <a:gd name="connsiteX70" fmla="*/ 1949985 w 2060154"/>
              <a:gd name="connsiteY70" fmla="*/ 2190971 h 2633660"/>
              <a:gd name="connsiteX71" fmla="*/ 1905918 w 2060154"/>
              <a:gd name="connsiteY71" fmla="*/ 2224022 h 2633660"/>
              <a:gd name="connsiteX72" fmla="*/ 1883884 w 2060154"/>
              <a:gd name="connsiteY72" fmla="*/ 2257073 h 2633660"/>
              <a:gd name="connsiteX73" fmla="*/ 1850833 w 2060154"/>
              <a:gd name="connsiteY73" fmla="*/ 2290123 h 2633660"/>
              <a:gd name="connsiteX74" fmla="*/ 1839817 w 2060154"/>
              <a:gd name="connsiteY74" fmla="*/ 2565545 h 2633660"/>
              <a:gd name="connsiteX75" fmla="*/ 1828800 w 2060154"/>
              <a:gd name="connsiteY75" fmla="*/ 2609612 h 2633660"/>
              <a:gd name="connsiteX76" fmla="*/ 1795749 w 2060154"/>
              <a:gd name="connsiteY76" fmla="*/ 2620629 h 2633660"/>
              <a:gd name="connsiteX77" fmla="*/ 1355074 w 2060154"/>
              <a:gd name="connsiteY77" fmla="*/ 2598595 h 2633660"/>
              <a:gd name="connsiteX78" fmla="*/ 1322024 w 2060154"/>
              <a:gd name="connsiteY78" fmla="*/ 2587579 h 2633660"/>
              <a:gd name="connsiteX79" fmla="*/ 1288973 w 2060154"/>
              <a:gd name="connsiteY79" fmla="*/ 2554528 h 2633660"/>
              <a:gd name="connsiteX80" fmla="*/ 1366091 w 2060154"/>
              <a:gd name="connsiteY80" fmla="*/ 2554528 h 2633660"/>
              <a:gd name="connsiteX0" fmla="*/ 1366091 w 2060154"/>
              <a:gd name="connsiteY0" fmla="*/ 2554528 h 2633660"/>
              <a:gd name="connsiteX1" fmla="*/ 1366091 w 2060154"/>
              <a:gd name="connsiteY1" fmla="*/ 2554528 h 2633660"/>
              <a:gd name="connsiteX2" fmla="*/ 1112703 w 2060154"/>
              <a:gd name="connsiteY2" fmla="*/ 2543511 h 2633660"/>
              <a:gd name="connsiteX3" fmla="*/ 1068636 w 2060154"/>
              <a:gd name="connsiteY3" fmla="*/ 2521477 h 2633660"/>
              <a:gd name="connsiteX4" fmla="*/ 991518 w 2060154"/>
              <a:gd name="connsiteY4" fmla="*/ 2499444 h 2633660"/>
              <a:gd name="connsiteX5" fmla="*/ 903383 w 2060154"/>
              <a:gd name="connsiteY5" fmla="*/ 2422326 h 2633660"/>
              <a:gd name="connsiteX6" fmla="*/ 870332 w 2060154"/>
              <a:gd name="connsiteY6" fmla="*/ 2367241 h 2633660"/>
              <a:gd name="connsiteX7" fmla="*/ 837282 w 2060154"/>
              <a:gd name="connsiteY7" fmla="*/ 2345208 h 2633660"/>
              <a:gd name="connsiteX8" fmla="*/ 760164 w 2060154"/>
              <a:gd name="connsiteY8" fmla="*/ 2279106 h 2633660"/>
              <a:gd name="connsiteX9" fmla="*/ 727113 w 2060154"/>
              <a:gd name="connsiteY9" fmla="*/ 2268089 h 2633660"/>
              <a:gd name="connsiteX10" fmla="*/ 649995 w 2060154"/>
              <a:gd name="connsiteY10" fmla="*/ 2168938 h 2633660"/>
              <a:gd name="connsiteX11" fmla="*/ 583894 w 2060154"/>
              <a:gd name="connsiteY11" fmla="*/ 2124870 h 2633660"/>
              <a:gd name="connsiteX12" fmla="*/ 525137 w 2060154"/>
              <a:gd name="connsiteY12" fmla="*/ 2249728 h 2633660"/>
              <a:gd name="connsiteX13" fmla="*/ 296537 w 2060154"/>
              <a:gd name="connsiteY13" fmla="*/ 2173528 h 2633660"/>
              <a:gd name="connsiteX14" fmla="*/ 220337 w 2060154"/>
              <a:gd name="connsiteY14" fmla="*/ 2097328 h 2633660"/>
              <a:gd name="connsiteX15" fmla="*/ 296537 w 2060154"/>
              <a:gd name="connsiteY15" fmla="*/ 2021128 h 2633660"/>
              <a:gd name="connsiteX16" fmla="*/ 220337 w 2060154"/>
              <a:gd name="connsiteY16" fmla="*/ 1944928 h 2633660"/>
              <a:gd name="connsiteX17" fmla="*/ 297455 w 2060154"/>
              <a:gd name="connsiteY17" fmla="*/ 1805381 h 2633660"/>
              <a:gd name="connsiteX18" fmla="*/ 220337 w 2060154"/>
              <a:gd name="connsiteY18" fmla="*/ 1761314 h 2633660"/>
              <a:gd name="connsiteX19" fmla="*/ 154236 w 2060154"/>
              <a:gd name="connsiteY19" fmla="*/ 1706229 h 2633660"/>
              <a:gd name="connsiteX20" fmla="*/ 121185 w 2060154"/>
              <a:gd name="connsiteY20" fmla="*/ 1684195 h 2633660"/>
              <a:gd name="connsiteX21" fmla="*/ 77118 w 2060154"/>
              <a:gd name="connsiteY21" fmla="*/ 1651145 h 2633660"/>
              <a:gd name="connsiteX22" fmla="*/ 44067 w 2060154"/>
              <a:gd name="connsiteY22" fmla="*/ 1618094 h 2633660"/>
              <a:gd name="connsiteX23" fmla="*/ 0 w 2060154"/>
              <a:gd name="connsiteY23" fmla="*/ 1551993 h 2633660"/>
              <a:gd name="connsiteX24" fmla="*/ 66101 w 2060154"/>
              <a:gd name="connsiteY24" fmla="*/ 1298605 h 2633660"/>
              <a:gd name="connsiteX25" fmla="*/ 121185 w 2060154"/>
              <a:gd name="connsiteY25" fmla="*/ 1254538 h 2633660"/>
              <a:gd name="connsiteX26" fmla="*/ 176270 w 2060154"/>
              <a:gd name="connsiteY26" fmla="*/ 1177420 h 2633660"/>
              <a:gd name="connsiteX27" fmla="*/ 220337 w 2060154"/>
              <a:gd name="connsiteY27" fmla="*/ 1122335 h 2633660"/>
              <a:gd name="connsiteX28" fmla="*/ 253388 w 2060154"/>
              <a:gd name="connsiteY28" fmla="*/ 1111318 h 2633660"/>
              <a:gd name="connsiteX29" fmla="*/ 286438 w 2060154"/>
              <a:gd name="connsiteY29" fmla="*/ 1089285 h 2633660"/>
              <a:gd name="connsiteX30" fmla="*/ 308472 w 2060154"/>
              <a:gd name="connsiteY30" fmla="*/ 1045217 h 2633660"/>
              <a:gd name="connsiteX31" fmla="*/ 330506 w 2060154"/>
              <a:gd name="connsiteY31" fmla="*/ 1012167 h 2633660"/>
              <a:gd name="connsiteX32" fmla="*/ 341523 w 2060154"/>
              <a:gd name="connsiteY32" fmla="*/ 957082 h 2633660"/>
              <a:gd name="connsiteX33" fmla="*/ 330506 w 2060154"/>
              <a:gd name="connsiteY33" fmla="*/ 527424 h 2633660"/>
              <a:gd name="connsiteX34" fmla="*/ 319489 w 2060154"/>
              <a:gd name="connsiteY34" fmla="*/ 494374 h 2633660"/>
              <a:gd name="connsiteX35" fmla="*/ 297455 w 2060154"/>
              <a:gd name="connsiteY35" fmla="*/ 351155 h 2633660"/>
              <a:gd name="connsiteX36" fmla="*/ 330506 w 2060154"/>
              <a:gd name="connsiteY36" fmla="*/ 64716 h 2633660"/>
              <a:gd name="connsiteX37" fmla="*/ 440674 w 2060154"/>
              <a:gd name="connsiteY37" fmla="*/ 42682 h 2633660"/>
              <a:gd name="connsiteX38" fmla="*/ 870332 w 2060154"/>
              <a:gd name="connsiteY38" fmla="*/ 9632 h 2633660"/>
              <a:gd name="connsiteX39" fmla="*/ 1024568 w 2060154"/>
              <a:gd name="connsiteY39" fmla="*/ 31665 h 2633660"/>
              <a:gd name="connsiteX40" fmla="*/ 1013551 w 2060154"/>
              <a:gd name="connsiteY40" fmla="*/ 119800 h 2633660"/>
              <a:gd name="connsiteX41" fmla="*/ 969484 w 2060154"/>
              <a:gd name="connsiteY41" fmla="*/ 263020 h 2633660"/>
              <a:gd name="connsiteX42" fmla="*/ 925417 w 2060154"/>
              <a:gd name="connsiteY42" fmla="*/ 307087 h 2633660"/>
              <a:gd name="connsiteX43" fmla="*/ 947450 w 2060154"/>
              <a:gd name="connsiteY43" fmla="*/ 505391 h 2633660"/>
              <a:gd name="connsiteX44" fmla="*/ 1035585 w 2060154"/>
              <a:gd name="connsiteY44" fmla="*/ 582509 h 2633660"/>
              <a:gd name="connsiteX45" fmla="*/ 1090670 w 2060154"/>
              <a:gd name="connsiteY45" fmla="*/ 626576 h 2633660"/>
              <a:gd name="connsiteX46" fmla="*/ 1233889 w 2060154"/>
              <a:gd name="connsiteY46" fmla="*/ 692677 h 2633660"/>
              <a:gd name="connsiteX47" fmla="*/ 1344057 w 2060154"/>
              <a:gd name="connsiteY47" fmla="*/ 714711 h 2633660"/>
              <a:gd name="connsiteX48" fmla="*/ 1641513 w 2060154"/>
              <a:gd name="connsiteY48" fmla="*/ 725728 h 2633660"/>
              <a:gd name="connsiteX49" fmla="*/ 1652530 w 2060154"/>
              <a:gd name="connsiteY49" fmla="*/ 758779 h 2633660"/>
              <a:gd name="connsiteX50" fmla="*/ 1652530 w 2060154"/>
              <a:gd name="connsiteY50" fmla="*/ 990133 h 2633660"/>
              <a:gd name="connsiteX51" fmla="*/ 1619479 w 2060154"/>
              <a:gd name="connsiteY51" fmla="*/ 1012167 h 2633660"/>
              <a:gd name="connsiteX52" fmla="*/ 1575412 w 2060154"/>
              <a:gd name="connsiteY52" fmla="*/ 1133352 h 2633660"/>
              <a:gd name="connsiteX53" fmla="*/ 1542361 w 2060154"/>
              <a:gd name="connsiteY53" fmla="*/ 1155386 h 2633660"/>
              <a:gd name="connsiteX54" fmla="*/ 1531344 w 2060154"/>
              <a:gd name="connsiteY54" fmla="*/ 1210470 h 2633660"/>
              <a:gd name="connsiteX55" fmla="*/ 1509310 w 2060154"/>
              <a:gd name="connsiteY55" fmla="*/ 1298605 h 2633660"/>
              <a:gd name="connsiteX56" fmla="*/ 1542361 w 2060154"/>
              <a:gd name="connsiteY56" fmla="*/ 1463858 h 2633660"/>
              <a:gd name="connsiteX57" fmla="*/ 1564395 w 2060154"/>
              <a:gd name="connsiteY57" fmla="*/ 1496909 h 2633660"/>
              <a:gd name="connsiteX58" fmla="*/ 1641513 w 2060154"/>
              <a:gd name="connsiteY58" fmla="*/ 1574027 h 2633660"/>
              <a:gd name="connsiteX59" fmla="*/ 1674564 w 2060154"/>
              <a:gd name="connsiteY59" fmla="*/ 1596061 h 2633660"/>
              <a:gd name="connsiteX60" fmla="*/ 1795749 w 2060154"/>
              <a:gd name="connsiteY60" fmla="*/ 1706229 h 2633660"/>
              <a:gd name="connsiteX61" fmla="*/ 1883884 w 2060154"/>
              <a:gd name="connsiteY61" fmla="*/ 1761314 h 2633660"/>
              <a:gd name="connsiteX62" fmla="*/ 1916935 w 2060154"/>
              <a:gd name="connsiteY62" fmla="*/ 1794364 h 2633660"/>
              <a:gd name="connsiteX63" fmla="*/ 1983036 w 2060154"/>
              <a:gd name="connsiteY63" fmla="*/ 1827415 h 2633660"/>
              <a:gd name="connsiteX64" fmla="*/ 2038120 w 2060154"/>
              <a:gd name="connsiteY64" fmla="*/ 1860465 h 2633660"/>
              <a:gd name="connsiteX65" fmla="*/ 2060154 w 2060154"/>
              <a:gd name="connsiteY65" fmla="*/ 1948600 h 2633660"/>
              <a:gd name="connsiteX66" fmla="*/ 2049137 w 2060154"/>
              <a:gd name="connsiteY66" fmla="*/ 2058769 h 2633660"/>
              <a:gd name="connsiteX67" fmla="*/ 2027103 w 2060154"/>
              <a:gd name="connsiteY67" fmla="*/ 2091820 h 2633660"/>
              <a:gd name="connsiteX68" fmla="*/ 2016086 w 2060154"/>
              <a:gd name="connsiteY68" fmla="*/ 2135887 h 2633660"/>
              <a:gd name="connsiteX69" fmla="*/ 1983036 w 2060154"/>
              <a:gd name="connsiteY69" fmla="*/ 2157921 h 2633660"/>
              <a:gd name="connsiteX70" fmla="*/ 1949985 w 2060154"/>
              <a:gd name="connsiteY70" fmla="*/ 2190971 h 2633660"/>
              <a:gd name="connsiteX71" fmla="*/ 1905918 w 2060154"/>
              <a:gd name="connsiteY71" fmla="*/ 2224022 h 2633660"/>
              <a:gd name="connsiteX72" fmla="*/ 1883884 w 2060154"/>
              <a:gd name="connsiteY72" fmla="*/ 2257073 h 2633660"/>
              <a:gd name="connsiteX73" fmla="*/ 1850833 w 2060154"/>
              <a:gd name="connsiteY73" fmla="*/ 2290123 h 2633660"/>
              <a:gd name="connsiteX74" fmla="*/ 1839817 w 2060154"/>
              <a:gd name="connsiteY74" fmla="*/ 2565545 h 2633660"/>
              <a:gd name="connsiteX75" fmla="*/ 1828800 w 2060154"/>
              <a:gd name="connsiteY75" fmla="*/ 2609612 h 2633660"/>
              <a:gd name="connsiteX76" fmla="*/ 1795749 w 2060154"/>
              <a:gd name="connsiteY76" fmla="*/ 2620629 h 2633660"/>
              <a:gd name="connsiteX77" fmla="*/ 1355074 w 2060154"/>
              <a:gd name="connsiteY77" fmla="*/ 2598595 h 2633660"/>
              <a:gd name="connsiteX78" fmla="*/ 1322024 w 2060154"/>
              <a:gd name="connsiteY78" fmla="*/ 2587579 h 2633660"/>
              <a:gd name="connsiteX79" fmla="*/ 1288973 w 2060154"/>
              <a:gd name="connsiteY79" fmla="*/ 2554528 h 2633660"/>
              <a:gd name="connsiteX80" fmla="*/ 1366091 w 2060154"/>
              <a:gd name="connsiteY80" fmla="*/ 2554528 h 2633660"/>
              <a:gd name="connsiteX0" fmla="*/ 1366091 w 2060154"/>
              <a:gd name="connsiteY0" fmla="*/ 2554528 h 2633660"/>
              <a:gd name="connsiteX1" fmla="*/ 1366091 w 2060154"/>
              <a:gd name="connsiteY1" fmla="*/ 2554528 h 2633660"/>
              <a:gd name="connsiteX2" fmla="*/ 1112703 w 2060154"/>
              <a:gd name="connsiteY2" fmla="*/ 2543511 h 2633660"/>
              <a:gd name="connsiteX3" fmla="*/ 1068636 w 2060154"/>
              <a:gd name="connsiteY3" fmla="*/ 2521477 h 2633660"/>
              <a:gd name="connsiteX4" fmla="*/ 991518 w 2060154"/>
              <a:gd name="connsiteY4" fmla="*/ 2499444 h 2633660"/>
              <a:gd name="connsiteX5" fmla="*/ 903383 w 2060154"/>
              <a:gd name="connsiteY5" fmla="*/ 2422326 h 2633660"/>
              <a:gd name="connsiteX6" fmla="*/ 870332 w 2060154"/>
              <a:gd name="connsiteY6" fmla="*/ 2367241 h 2633660"/>
              <a:gd name="connsiteX7" fmla="*/ 837282 w 2060154"/>
              <a:gd name="connsiteY7" fmla="*/ 2345208 h 2633660"/>
              <a:gd name="connsiteX8" fmla="*/ 760164 w 2060154"/>
              <a:gd name="connsiteY8" fmla="*/ 2279106 h 2633660"/>
              <a:gd name="connsiteX9" fmla="*/ 727113 w 2060154"/>
              <a:gd name="connsiteY9" fmla="*/ 2268089 h 2633660"/>
              <a:gd name="connsiteX10" fmla="*/ 649995 w 2060154"/>
              <a:gd name="connsiteY10" fmla="*/ 2168938 h 2633660"/>
              <a:gd name="connsiteX11" fmla="*/ 601337 w 2060154"/>
              <a:gd name="connsiteY11" fmla="*/ 2325928 h 2633660"/>
              <a:gd name="connsiteX12" fmla="*/ 525137 w 2060154"/>
              <a:gd name="connsiteY12" fmla="*/ 2249728 h 2633660"/>
              <a:gd name="connsiteX13" fmla="*/ 296537 w 2060154"/>
              <a:gd name="connsiteY13" fmla="*/ 2173528 h 2633660"/>
              <a:gd name="connsiteX14" fmla="*/ 220337 w 2060154"/>
              <a:gd name="connsiteY14" fmla="*/ 2097328 h 2633660"/>
              <a:gd name="connsiteX15" fmla="*/ 296537 w 2060154"/>
              <a:gd name="connsiteY15" fmla="*/ 2021128 h 2633660"/>
              <a:gd name="connsiteX16" fmla="*/ 220337 w 2060154"/>
              <a:gd name="connsiteY16" fmla="*/ 1944928 h 2633660"/>
              <a:gd name="connsiteX17" fmla="*/ 297455 w 2060154"/>
              <a:gd name="connsiteY17" fmla="*/ 1805381 h 2633660"/>
              <a:gd name="connsiteX18" fmla="*/ 220337 w 2060154"/>
              <a:gd name="connsiteY18" fmla="*/ 1761314 h 2633660"/>
              <a:gd name="connsiteX19" fmla="*/ 154236 w 2060154"/>
              <a:gd name="connsiteY19" fmla="*/ 1706229 h 2633660"/>
              <a:gd name="connsiteX20" fmla="*/ 121185 w 2060154"/>
              <a:gd name="connsiteY20" fmla="*/ 1684195 h 2633660"/>
              <a:gd name="connsiteX21" fmla="*/ 77118 w 2060154"/>
              <a:gd name="connsiteY21" fmla="*/ 1651145 h 2633660"/>
              <a:gd name="connsiteX22" fmla="*/ 44067 w 2060154"/>
              <a:gd name="connsiteY22" fmla="*/ 1618094 h 2633660"/>
              <a:gd name="connsiteX23" fmla="*/ 0 w 2060154"/>
              <a:gd name="connsiteY23" fmla="*/ 1551993 h 2633660"/>
              <a:gd name="connsiteX24" fmla="*/ 66101 w 2060154"/>
              <a:gd name="connsiteY24" fmla="*/ 1298605 h 2633660"/>
              <a:gd name="connsiteX25" fmla="*/ 121185 w 2060154"/>
              <a:gd name="connsiteY25" fmla="*/ 1254538 h 2633660"/>
              <a:gd name="connsiteX26" fmla="*/ 176270 w 2060154"/>
              <a:gd name="connsiteY26" fmla="*/ 1177420 h 2633660"/>
              <a:gd name="connsiteX27" fmla="*/ 220337 w 2060154"/>
              <a:gd name="connsiteY27" fmla="*/ 1122335 h 2633660"/>
              <a:gd name="connsiteX28" fmla="*/ 253388 w 2060154"/>
              <a:gd name="connsiteY28" fmla="*/ 1111318 h 2633660"/>
              <a:gd name="connsiteX29" fmla="*/ 286438 w 2060154"/>
              <a:gd name="connsiteY29" fmla="*/ 1089285 h 2633660"/>
              <a:gd name="connsiteX30" fmla="*/ 308472 w 2060154"/>
              <a:gd name="connsiteY30" fmla="*/ 1045217 h 2633660"/>
              <a:gd name="connsiteX31" fmla="*/ 330506 w 2060154"/>
              <a:gd name="connsiteY31" fmla="*/ 1012167 h 2633660"/>
              <a:gd name="connsiteX32" fmla="*/ 341523 w 2060154"/>
              <a:gd name="connsiteY32" fmla="*/ 957082 h 2633660"/>
              <a:gd name="connsiteX33" fmla="*/ 330506 w 2060154"/>
              <a:gd name="connsiteY33" fmla="*/ 527424 h 2633660"/>
              <a:gd name="connsiteX34" fmla="*/ 319489 w 2060154"/>
              <a:gd name="connsiteY34" fmla="*/ 494374 h 2633660"/>
              <a:gd name="connsiteX35" fmla="*/ 297455 w 2060154"/>
              <a:gd name="connsiteY35" fmla="*/ 351155 h 2633660"/>
              <a:gd name="connsiteX36" fmla="*/ 330506 w 2060154"/>
              <a:gd name="connsiteY36" fmla="*/ 64716 h 2633660"/>
              <a:gd name="connsiteX37" fmla="*/ 440674 w 2060154"/>
              <a:gd name="connsiteY37" fmla="*/ 42682 h 2633660"/>
              <a:gd name="connsiteX38" fmla="*/ 870332 w 2060154"/>
              <a:gd name="connsiteY38" fmla="*/ 9632 h 2633660"/>
              <a:gd name="connsiteX39" fmla="*/ 1024568 w 2060154"/>
              <a:gd name="connsiteY39" fmla="*/ 31665 h 2633660"/>
              <a:gd name="connsiteX40" fmla="*/ 1013551 w 2060154"/>
              <a:gd name="connsiteY40" fmla="*/ 119800 h 2633660"/>
              <a:gd name="connsiteX41" fmla="*/ 969484 w 2060154"/>
              <a:gd name="connsiteY41" fmla="*/ 263020 h 2633660"/>
              <a:gd name="connsiteX42" fmla="*/ 925417 w 2060154"/>
              <a:gd name="connsiteY42" fmla="*/ 307087 h 2633660"/>
              <a:gd name="connsiteX43" fmla="*/ 947450 w 2060154"/>
              <a:gd name="connsiteY43" fmla="*/ 505391 h 2633660"/>
              <a:gd name="connsiteX44" fmla="*/ 1035585 w 2060154"/>
              <a:gd name="connsiteY44" fmla="*/ 582509 h 2633660"/>
              <a:gd name="connsiteX45" fmla="*/ 1090670 w 2060154"/>
              <a:gd name="connsiteY45" fmla="*/ 626576 h 2633660"/>
              <a:gd name="connsiteX46" fmla="*/ 1233889 w 2060154"/>
              <a:gd name="connsiteY46" fmla="*/ 692677 h 2633660"/>
              <a:gd name="connsiteX47" fmla="*/ 1344057 w 2060154"/>
              <a:gd name="connsiteY47" fmla="*/ 714711 h 2633660"/>
              <a:gd name="connsiteX48" fmla="*/ 1641513 w 2060154"/>
              <a:gd name="connsiteY48" fmla="*/ 725728 h 2633660"/>
              <a:gd name="connsiteX49" fmla="*/ 1652530 w 2060154"/>
              <a:gd name="connsiteY49" fmla="*/ 758779 h 2633660"/>
              <a:gd name="connsiteX50" fmla="*/ 1652530 w 2060154"/>
              <a:gd name="connsiteY50" fmla="*/ 990133 h 2633660"/>
              <a:gd name="connsiteX51" fmla="*/ 1619479 w 2060154"/>
              <a:gd name="connsiteY51" fmla="*/ 1012167 h 2633660"/>
              <a:gd name="connsiteX52" fmla="*/ 1575412 w 2060154"/>
              <a:gd name="connsiteY52" fmla="*/ 1133352 h 2633660"/>
              <a:gd name="connsiteX53" fmla="*/ 1542361 w 2060154"/>
              <a:gd name="connsiteY53" fmla="*/ 1155386 h 2633660"/>
              <a:gd name="connsiteX54" fmla="*/ 1531344 w 2060154"/>
              <a:gd name="connsiteY54" fmla="*/ 1210470 h 2633660"/>
              <a:gd name="connsiteX55" fmla="*/ 1509310 w 2060154"/>
              <a:gd name="connsiteY55" fmla="*/ 1298605 h 2633660"/>
              <a:gd name="connsiteX56" fmla="*/ 1542361 w 2060154"/>
              <a:gd name="connsiteY56" fmla="*/ 1463858 h 2633660"/>
              <a:gd name="connsiteX57" fmla="*/ 1564395 w 2060154"/>
              <a:gd name="connsiteY57" fmla="*/ 1496909 h 2633660"/>
              <a:gd name="connsiteX58" fmla="*/ 1641513 w 2060154"/>
              <a:gd name="connsiteY58" fmla="*/ 1574027 h 2633660"/>
              <a:gd name="connsiteX59" fmla="*/ 1674564 w 2060154"/>
              <a:gd name="connsiteY59" fmla="*/ 1596061 h 2633660"/>
              <a:gd name="connsiteX60" fmla="*/ 1795749 w 2060154"/>
              <a:gd name="connsiteY60" fmla="*/ 1706229 h 2633660"/>
              <a:gd name="connsiteX61" fmla="*/ 1883884 w 2060154"/>
              <a:gd name="connsiteY61" fmla="*/ 1761314 h 2633660"/>
              <a:gd name="connsiteX62" fmla="*/ 1916935 w 2060154"/>
              <a:gd name="connsiteY62" fmla="*/ 1794364 h 2633660"/>
              <a:gd name="connsiteX63" fmla="*/ 1983036 w 2060154"/>
              <a:gd name="connsiteY63" fmla="*/ 1827415 h 2633660"/>
              <a:gd name="connsiteX64" fmla="*/ 2038120 w 2060154"/>
              <a:gd name="connsiteY64" fmla="*/ 1860465 h 2633660"/>
              <a:gd name="connsiteX65" fmla="*/ 2060154 w 2060154"/>
              <a:gd name="connsiteY65" fmla="*/ 1948600 h 2633660"/>
              <a:gd name="connsiteX66" fmla="*/ 2049137 w 2060154"/>
              <a:gd name="connsiteY66" fmla="*/ 2058769 h 2633660"/>
              <a:gd name="connsiteX67" fmla="*/ 2027103 w 2060154"/>
              <a:gd name="connsiteY67" fmla="*/ 2091820 h 2633660"/>
              <a:gd name="connsiteX68" fmla="*/ 2016086 w 2060154"/>
              <a:gd name="connsiteY68" fmla="*/ 2135887 h 2633660"/>
              <a:gd name="connsiteX69" fmla="*/ 1983036 w 2060154"/>
              <a:gd name="connsiteY69" fmla="*/ 2157921 h 2633660"/>
              <a:gd name="connsiteX70" fmla="*/ 1949985 w 2060154"/>
              <a:gd name="connsiteY70" fmla="*/ 2190971 h 2633660"/>
              <a:gd name="connsiteX71" fmla="*/ 1905918 w 2060154"/>
              <a:gd name="connsiteY71" fmla="*/ 2224022 h 2633660"/>
              <a:gd name="connsiteX72" fmla="*/ 1883884 w 2060154"/>
              <a:gd name="connsiteY72" fmla="*/ 2257073 h 2633660"/>
              <a:gd name="connsiteX73" fmla="*/ 1850833 w 2060154"/>
              <a:gd name="connsiteY73" fmla="*/ 2290123 h 2633660"/>
              <a:gd name="connsiteX74" fmla="*/ 1839817 w 2060154"/>
              <a:gd name="connsiteY74" fmla="*/ 2565545 h 2633660"/>
              <a:gd name="connsiteX75" fmla="*/ 1828800 w 2060154"/>
              <a:gd name="connsiteY75" fmla="*/ 2609612 h 2633660"/>
              <a:gd name="connsiteX76" fmla="*/ 1795749 w 2060154"/>
              <a:gd name="connsiteY76" fmla="*/ 2620629 h 2633660"/>
              <a:gd name="connsiteX77" fmla="*/ 1355074 w 2060154"/>
              <a:gd name="connsiteY77" fmla="*/ 2598595 h 2633660"/>
              <a:gd name="connsiteX78" fmla="*/ 1322024 w 2060154"/>
              <a:gd name="connsiteY78" fmla="*/ 2587579 h 2633660"/>
              <a:gd name="connsiteX79" fmla="*/ 1288973 w 2060154"/>
              <a:gd name="connsiteY79" fmla="*/ 2554528 h 2633660"/>
              <a:gd name="connsiteX80" fmla="*/ 1366091 w 2060154"/>
              <a:gd name="connsiteY80" fmla="*/ 2554528 h 2633660"/>
              <a:gd name="connsiteX0" fmla="*/ 1366091 w 2060154"/>
              <a:gd name="connsiteY0" fmla="*/ 2554528 h 2633660"/>
              <a:gd name="connsiteX1" fmla="*/ 1366091 w 2060154"/>
              <a:gd name="connsiteY1" fmla="*/ 2554528 h 2633660"/>
              <a:gd name="connsiteX2" fmla="*/ 1112703 w 2060154"/>
              <a:gd name="connsiteY2" fmla="*/ 2543511 h 2633660"/>
              <a:gd name="connsiteX3" fmla="*/ 1068636 w 2060154"/>
              <a:gd name="connsiteY3" fmla="*/ 2521477 h 2633660"/>
              <a:gd name="connsiteX4" fmla="*/ 991518 w 2060154"/>
              <a:gd name="connsiteY4" fmla="*/ 2499444 h 2633660"/>
              <a:gd name="connsiteX5" fmla="*/ 903383 w 2060154"/>
              <a:gd name="connsiteY5" fmla="*/ 2422326 h 2633660"/>
              <a:gd name="connsiteX6" fmla="*/ 870332 w 2060154"/>
              <a:gd name="connsiteY6" fmla="*/ 2367241 h 2633660"/>
              <a:gd name="connsiteX7" fmla="*/ 837282 w 2060154"/>
              <a:gd name="connsiteY7" fmla="*/ 2345208 h 2633660"/>
              <a:gd name="connsiteX8" fmla="*/ 760164 w 2060154"/>
              <a:gd name="connsiteY8" fmla="*/ 2279106 h 2633660"/>
              <a:gd name="connsiteX9" fmla="*/ 727113 w 2060154"/>
              <a:gd name="connsiteY9" fmla="*/ 2268089 h 2633660"/>
              <a:gd name="connsiteX10" fmla="*/ 601337 w 2060154"/>
              <a:gd name="connsiteY10" fmla="*/ 2249728 h 2633660"/>
              <a:gd name="connsiteX11" fmla="*/ 601337 w 2060154"/>
              <a:gd name="connsiteY11" fmla="*/ 2325928 h 2633660"/>
              <a:gd name="connsiteX12" fmla="*/ 525137 w 2060154"/>
              <a:gd name="connsiteY12" fmla="*/ 2249728 h 2633660"/>
              <a:gd name="connsiteX13" fmla="*/ 296537 w 2060154"/>
              <a:gd name="connsiteY13" fmla="*/ 2173528 h 2633660"/>
              <a:gd name="connsiteX14" fmla="*/ 220337 w 2060154"/>
              <a:gd name="connsiteY14" fmla="*/ 2097328 h 2633660"/>
              <a:gd name="connsiteX15" fmla="*/ 296537 w 2060154"/>
              <a:gd name="connsiteY15" fmla="*/ 2021128 h 2633660"/>
              <a:gd name="connsiteX16" fmla="*/ 220337 w 2060154"/>
              <a:gd name="connsiteY16" fmla="*/ 1944928 h 2633660"/>
              <a:gd name="connsiteX17" fmla="*/ 297455 w 2060154"/>
              <a:gd name="connsiteY17" fmla="*/ 1805381 h 2633660"/>
              <a:gd name="connsiteX18" fmla="*/ 220337 w 2060154"/>
              <a:gd name="connsiteY18" fmla="*/ 1761314 h 2633660"/>
              <a:gd name="connsiteX19" fmla="*/ 154236 w 2060154"/>
              <a:gd name="connsiteY19" fmla="*/ 1706229 h 2633660"/>
              <a:gd name="connsiteX20" fmla="*/ 121185 w 2060154"/>
              <a:gd name="connsiteY20" fmla="*/ 1684195 h 2633660"/>
              <a:gd name="connsiteX21" fmla="*/ 77118 w 2060154"/>
              <a:gd name="connsiteY21" fmla="*/ 1651145 h 2633660"/>
              <a:gd name="connsiteX22" fmla="*/ 44067 w 2060154"/>
              <a:gd name="connsiteY22" fmla="*/ 1618094 h 2633660"/>
              <a:gd name="connsiteX23" fmla="*/ 0 w 2060154"/>
              <a:gd name="connsiteY23" fmla="*/ 1551993 h 2633660"/>
              <a:gd name="connsiteX24" fmla="*/ 66101 w 2060154"/>
              <a:gd name="connsiteY24" fmla="*/ 1298605 h 2633660"/>
              <a:gd name="connsiteX25" fmla="*/ 121185 w 2060154"/>
              <a:gd name="connsiteY25" fmla="*/ 1254538 h 2633660"/>
              <a:gd name="connsiteX26" fmla="*/ 176270 w 2060154"/>
              <a:gd name="connsiteY26" fmla="*/ 1177420 h 2633660"/>
              <a:gd name="connsiteX27" fmla="*/ 220337 w 2060154"/>
              <a:gd name="connsiteY27" fmla="*/ 1122335 h 2633660"/>
              <a:gd name="connsiteX28" fmla="*/ 253388 w 2060154"/>
              <a:gd name="connsiteY28" fmla="*/ 1111318 h 2633660"/>
              <a:gd name="connsiteX29" fmla="*/ 286438 w 2060154"/>
              <a:gd name="connsiteY29" fmla="*/ 1089285 h 2633660"/>
              <a:gd name="connsiteX30" fmla="*/ 308472 w 2060154"/>
              <a:gd name="connsiteY30" fmla="*/ 1045217 h 2633660"/>
              <a:gd name="connsiteX31" fmla="*/ 330506 w 2060154"/>
              <a:gd name="connsiteY31" fmla="*/ 1012167 h 2633660"/>
              <a:gd name="connsiteX32" fmla="*/ 341523 w 2060154"/>
              <a:gd name="connsiteY32" fmla="*/ 957082 h 2633660"/>
              <a:gd name="connsiteX33" fmla="*/ 330506 w 2060154"/>
              <a:gd name="connsiteY33" fmla="*/ 527424 h 2633660"/>
              <a:gd name="connsiteX34" fmla="*/ 319489 w 2060154"/>
              <a:gd name="connsiteY34" fmla="*/ 494374 h 2633660"/>
              <a:gd name="connsiteX35" fmla="*/ 297455 w 2060154"/>
              <a:gd name="connsiteY35" fmla="*/ 351155 h 2633660"/>
              <a:gd name="connsiteX36" fmla="*/ 330506 w 2060154"/>
              <a:gd name="connsiteY36" fmla="*/ 64716 h 2633660"/>
              <a:gd name="connsiteX37" fmla="*/ 440674 w 2060154"/>
              <a:gd name="connsiteY37" fmla="*/ 42682 h 2633660"/>
              <a:gd name="connsiteX38" fmla="*/ 870332 w 2060154"/>
              <a:gd name="connsiteY38" fmla="*/ 9632 h 2633660"/>
              <a:gd name="connsiteX39" fmla="*/ 1024568 w 2060154"/>
              <a:gd name="connsiteY39" fmla="*/ 31665 h 2633660"/>
              <a:gd name="connsiteX40" fmla="*/ 1013551 w 2060154"/>
              <a:gd name="connsiteY40" fmla="*/ 119800 h 2633660"/>
              <a:gd name="connsiteX41" fmla="*/ 969484 w 2060154"/>
              <a:gd name="connsiteY41" fmla="*/ 263020 h 2633660"/>
              <a:gd name="connsiteX42" fmla="*/ 925417 w 2060154"/>
              <a:gd name="connsiteY42" fmla="*/ 307087 h 2633660"/>
              <a:gd name="connsiteX43" fmla="*/ 947450 w 2060154"/>
              <a:gd name="connsiteY43" fmla="*/ 505391 h 2633660"/>
              <a:gd name="connsiteX44" fmla="*/ 1035585 w 2060154"/>
              <a:gd name="connsiteY44" fmla="*/ 582509 h 2633660"/>
              <a:gd name="connsiteX45" fmla="*/ 1090670 w 2060154"/>
              <a:gd name="connsiteY45" fmla="*/ 626576 h 2633660"/>
              <a:gd name="connsiteX46" fmla="*/ 1233889 w 2060154"/>
              <a:gd name="connsiteY46" fmla="*/ 692677 h 2633660"/>
              <a:gd name="connsiteX47" fmla="*/ 1344057 w 2060154"/>
              <a:gd name="connsiteY47" fmla="*/ 714711 h 2633660"/>
              <a:gd name="connsiteX48" fmla="*/ 1641513 w 2060154"/>
              <a:gd name="connsiteY48" fmla="*/ 725728 h 2633660"/>
              <a:gd name="connsiteX49" fmla="*/ 1652530 w 2060154"/>
              <a:gd name="connsiteY49" fmla="*/ 758779 h 2633660"/>
              <a:gd name="connsiteX50" fmla="*/ 1652530 w 2060154"/>
              <a:gd name="connsiteY50" fmla="*/ 990133 h 2633660"/>
              <a:gd name="connsiteX51" fmla="*/ 1619479 w 2060154"/>
              <a:gd name="connsiteY51" fmla="*/ 1012167 h 2633660"/>
              <a:gd name="connsiteX52" fmla="*/ 1575412 w 2060154"/>
              <a:gd name="connsiteY52" fmla="*/ 1133352 h 2633660"/>
              <a:gd name="connsiteX53" fmla="*/ 1542361 w 2060154"/>
              <a:gd name="connsiteY53" fmla="*/ 1155386 h 2633660"/>
              <a:gd name="connsiteX54" fmla="*/ 1531344 w 2060154"/>
              <a:gd name="connsiteY54" fmla="*/ 1210470 h 2633660"/>
              <a:gd name="connsiteX55" fmla="*/ 1509310 w 2060154"/>
              <a:gd name="connsiteY55" fmla="*/ 1298605 h 2633660"/>
              <a:gd name="connsiteX56" fmla="*/ 1542361 w 2060154"/>
              <a:gd name="connsiteY56" fmla="*/ 1463858 h 2633660"/>
              <a:gd name="connsiteX57" fmla="*/ 1564395 w 2060154"/>
              <a:gd name="connsiteY57" fmla="*/ 1496909 h 2633660"/>
              <a:gd name="connsiteX58" fmla="*/ 1641513 w 2060154"/>
              <a:gd name="connsiteY58" fmla="*/ 1574027 h 2633660"/>
              <a:gd name="connsiteX59" fmla="*/ 1674564 w 2060154"/>
              <a:gd name="connsiteY59" fmla="*/ 1596061 h 2633660"/>
              <a:gd name="connsiteX60" fmla="*/ 1795749 w 2060154"/>
              <a:gd name="connsiteY60" fmla="*/ 1706229 h 2633660"/>
              <a:gd name="connsiteX61" fmla="*/ 1883884 w 2060154"/>
              <a:gd name="connsiteY61" fmla="*/ 1761314 h 2633660"/>
              <a:gd name="connsiteX62" fmla="*/ 1916935 w 2060154"/>
              <a:gd name="connsiteY62" fmla="*/ 1794364 h 2633660"/>
              <a:gd name="connsiteX63" fmla="*/ 1983036 w 2060154"/>
              <a:gd name="connsiteY63" fmla="*/ 1827415 h 2633660"/>
              <a:gd name="connsiteX64" fmla="*/ 2038120 w 2060154"/>
              <a:gd name="connsiteY64" fmla="*/ 1860465 h 2633660"/>
              <a:gd name="connsiteX65" fmla="*/ 2060154 w 2060154"/>
              <a:gd name="connsiteY65" fmla="*/ 1948600 h 2633660"/>
              <a:gd name="connsiteX66" fmla="*/ 2049137 w 2060154"/>
              <a:gd name="connsiteY66" fmla="*/ 2058769 h 2633660"/>
              <a:gd name="connsiteX67" fmla="*/ 2027103 w 2060154"/>
              <a:gd name="connsiteY67" fmla="*/ 2091820 h 2633660"/>
              <a:gd name="connsiteX68" fmla="*/ 2016086 w 2060154"/>
              <a:gd name="connsiteY68" fmla="*/ 2135887 h 2633660"/>
              <a:gd name="connsiteX69" fmla="*/ 1983036 w 2060154"/>
              <a:gd name="connsiteY69" fmla="*/ 2157921 h 2633660"/>
              <a:gd name="connsiteX70" fmla="*/ 1949985 w 2060154"/>
              <a:gd name="connsiteY70" fmla="*/ 2190971 h 2633660"/>
              <a:gd name="connsiteX71" fmla="*/ 1905918 w 2060154"/>
              <a:gd name="connsiteY71" fmla="*/ 2224022 h 2633660"/>
              <a:gd name="connsiteX72" fmla="*/ 1883884 w 2060154"/>
              <a:gd name="connsiteY72" fmla="*/ 2257073 h 2633660"/>
              <a:gd name="connsiteX73" fmla="*/ 1850833 w 2060154"/>
              <a:gd name="connsiteY73" fmla="*/ 2290123 h 2633660"/>
              <a:gd name="connsiteX74" fmla="*/ 1839817 w 2060154"/>
              <a:gd name="connsiteY74" fmla="*/ 2565545 h 2633660"/>
              <a:gd name="connsiteX75" fmla="*/ 1828800 w 2060154"/>
              <a:gd name="connsiteY75" fmla="*/ 2609612 h 2633660"/>
              <a:gd name="connsiteX76" fmla="*/ 1795749 w 2060154"/>
              <a:gd name="connsiteY76" fmla="*/ 2620629 h 2633660"/>
              <a:gd name="connsiteX77" fmla="*/ 1355074 w 2060154"/>
              <a:gd name="connsiteY77" fmla="*/ 2598595 h 2633660"/>
              <a:gd name="connsiteX78" fmla="*/ 1322024 w 2060154"/>
              <a:gd name="connsiteY78" fmla="*/ 2587579 h 2633660"/>
              <a:gd name="connsiteX79" fmla="*/ 1288973 w 2060154"/>
              <a:gd name="connsiteY79" fmla="*/ 2554528 h 2633660"/>
              <a:gd name="connsiteX80" fmla="*/ 1366091 w 2060154"/>
              <a:gd name="connsiteY80" fmla="*/ 2554528 h 263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060154" h="2633660">
                <a:moveTo>
                  <a:pt x="1366091" y="2554528"/>
                </a:moveTo>
                <a:lnTo>
                  <a:pt x="1366091" y="2554528"/>
                </a:lnTo>
                <a:cubicBezTo>
                  <a:pt x="1281628" y="2550856"/>
                  <a:pt x="1196728" y="2552847"/>
                  <a:pt x="1112703" y="2543511"/>
                </a:cubicBezTo>
                <a:cubicBezTo>
                  <a:pt x="1096381" y="2541697"/>
                  <a:pt x="1084070" y="2527089"/>
                  <a:pt x="1068636" y="2521477"/>
                </a:cubicBezTo>
                <a:cubicBezTo>
                  <a:pt x="1043511" y="2512341"/>
                  <a:pt x="1017224" y="2506788"/>
                  <a:pt x="991518" y="2499444"/>
                </a:cubicBezTo>
                <a:cubicBezTo>
                  <a:pt x="872734" y="2341065"/>
                  <a:pt x="1059208" y="2578151"/>
                  <a:pt x="903383" y="2422326"/>
                </a:cubicBezTo>
                <a:cubicBezTo>
                  <a:pt x="888242" y="2407185"/>
                  <a:pt x="884268" y="2383499"/>
                  <a:pt x="870332" y="2367241"/>
                </a:cubicBezTo>
                <a:cubicBezTo>
                  <a:pt x="861715" y="2357188"/>
                  <a:pt x="847335" y="2353825"/>
                  <a:pt x="837282" y="2345208"/>
                </a:cubicBezTo>
                <a:cubicBezTo>
                  <a:pt x="799336" y="2312683"/>
                  <a:pt x="800629" y="2299339"/>
                  <a:pt x="760164" y="2279106"/>
                </a:cubicBezTo>
                <a:cubicBezTo>
                  <a:pt x="749777" y="2273912"/>
                  <a:pt x="738130" y="2271761"/>
                  <a:pt x="727113" y="2268089"/>
                </a:cubicBezTo>
                <a:cubicBezTo>
                  <a:pt x="701407" y="2235039"/>
                  <a:pt x="636175" y="2272954"/>
                  <a:pt x="601337" y="2249728"/>
                </a:cubicBezTo>
                <a:cubicBezTo>
                  <a:pt x="579303" y="2235039"/>
                  <a:pt x="620062" y="2344653"/>
                  <a:pt x="601337" y="2325928"/>
                </a:cubicBezTo>
                <a:cubicBezTo>
                  <a:pt x="590320" y="2314911"/>
                  <a:pt x="535277" y="2261557"/>
                  <a:pt x="525137" y="2249728"/>
                </a:cubicBezTo>
                <a:cubicBezTo>
                  <a:pt x="504636" y="2225811"/>
                  <a:pt x="313976" y="2199688"/>
                  <a:pt x="296537" y="2173528"/>
                </a:cubicBezTo>
                <a:cubicBezTo>
                  <a:pt x="274516" y="2063426"/>
                  <a:pt x="273242" y="2176684"/>
                  <a:pt x="220337" y="2097328"/>
                </a:cubicBezTo>
                <a:cubicBezTo>
                  <a:pt x="213895" y="2087665"/>
                  <a:pt x="304095" y="2029945"/>
                  <a:pt x="296537" y="2021128"/>
                </a:cubicBezTo>
                <a:cubicBezTo>
                  <a:pt x="281234" y="2003275"/>
                  <a:pt x="239601" y="1958413"/>
                  <a:pt x="220337" y="1944928"/>
                </a:cubicBezTo>
                <a:cubicBezTo>
                  <a:pt x="173035" y="1911817"/>
                  <a:pt x="341199" y="1819962"/>
                  <a:pt x="297455" y="1805381"/>
                </a:cubicBezTo>
                <a:cubicBezTo>
                  <a:pt x="234666" y="1742592"/>
                  <a:pt x="298014" y="1794604"/>
                  <a:pt x="220337" y="1761314"/>
                </a:cubicBezTo>
                <a:cubicBezTo>
                  <a:pt x="186547" y="1746833"/>
                  <a:pt x="182264" y="1729586"/>
                  <a:pt x="154236" y="1706229"/>
                </a:cubicBezTo>
                <a:cubicBezTo>
                  <a:pt x="144064" y="1697752"/>
                  <a:pt x="131959" y="1691891"/>
                  <a:pt x="121185" y="1684195"/>
                </a:cubicBezTo>
                <a:cubicBezTo>
                  <a:pt x="106244" y="1673523"/>
                  <a:pt x="91059" y="1663094"/>
                  <a:pt x="77118" y="1651145"/>
                </a:cubicBezTo>
                <a:cubicBezTo>
                  <a:pt x="65288" y="1641005"/>
                  <a:pt x="53632" y="1630392"/>
                  <a:pt x="44067" y="1618094"/>
                </a:cubicBezTo>
                <a:cubicBezTo>
                  <a:pt x="27809" y="1597191"/>
                  <a:pt x="0" y="1551993"/>
                  <a:pt x="0" y="1551993"/>
                </a:cubicBezTo>
                <a:cubicBezTo>
                  <a:pt x="8915" y="1504446"/>
                  <a:pt x="23203" y="1357589"/>
                  <a:pt x="66101" y="1298605"/>
                </a:cubicBezTo>
                <a:cubicBezTo>
                  <a:pt x="79931" y="1279588"/>
                  <a:pt x="102824" y="1269227"/>
                  <a:pt x="121185" y="1254538"/>
                </a:cubicBezTo>
                <a:cubicBezTo>
                  <a:pt x="158035" y="1180838"/>
                  <a:pt x="124160" y="1236974"/>
                  <a:pt x="176270" y="1177420"/>
                </a:cubicBezTo>
                <a:cubicBezTo>
                  <a:pt x="191754" y="1159724"/>
                  <a:pt x="202484" y="1137638"/>
                  <a:pt x="220337" y="1122335"/>
                </a:cubicBezTo>
                <a:cubicBezTo>
                  <a:pt x="229154" y="1114777"/>
                  <a:pt x="243001" y="1116511"/>
                  <a:pt x="253388" y="1111318"/>
                </a:cubicBezTo>
                <a:cubicBezTo>
                  <a:pt x="265231" y="1105397"/>
                  <a:pt x="275421" y="1096629"/>
                  <a:pt x="286438" y="1089285"/>
                </a:cubicBezTo>
                <a:cubicBezTo>
                  <a:pt x="293783" y="1074596"/>
                  <a:pt x="300324" y="1059476"/>
                  <a:pt x="308472" y="1045217"/>
                </a:cubicBezTo>
                <a:cubicBezTo>
                  <a:pt x="315041" y="1033721"/>
                  <a:pt x="325857" y="1024564"/>
                  <a:pt x="330506" y="1012167"/>
                </a:cubicBezTo>
                <a:cubicBezTo>
                  <a:pt x="337081" y="994634"/>
                  <a:pt x="337851" y="975444"/>
                  <a:pt x="341523" y="957082"/>
                </a:cubicBezTo>
                <a:cubicBezTo>
                  <a:pt x="337851" y="813863"/>
                  <a:pt x="337321" y="670528"/>
                  <a:pt x="330506" y="527424"/>
                </a:cubicBezTo>
                <a:cubicBezTo>
                  <a:pt x="329954" y="515825"/>
                  <a:pt x="321629" y="505788"/>
                  <a:pt x="319489" y="494374"/>
                </a:cubicBezTo>
                <a:cubicBezTo>
                  <a:pt x="310587" y="446900"/>
                  <a:pt x="304800" y="398895"/>
                  <a:pt x="297455" y="351155"/>
                </a:cubicBezTo>
                <a:cubicBezTo>
                  <a:pt x="308472" y="255675"/>
                  <a:pt x="290032" y="151892"/>
                  <a:pt x="330506" y="64716"/>
                </a:cubicBezTo>
                <a:cubicBezTo>
                  <a:pt x="346277" y="30749"/>
                  <a:pt x="403575" y="47799"/>
                  <a:pt x="440674" y="42682"/>
                </a:cubicBezTo>
                <a:cubicBezTo>
                  <a:pt x="618196" y="18196"/>
                  <a:pt x="689908" y="18652"/>
                  <a:pt x="870332" y="9632"/>
                </a:cubicBezTo>
                <a:cubicBezTo>
                  <a:pt x="921744" y="16976"/>
                  <a:pt x="983404" y="0"/>
                  <a:pt x="1024568" y="31665"/>
                </a:cubicBezTo>
                <a:cubicBezTo>
                  <a:pt x="1048035" y="49717"/>
                  <a:pt x="1018418" y="90596"/>
                  <a:pt x="1013551" y="119800"/>
                </a:cubicBezTo>
                <a:cubicBezTo>
                  <a:pt x="1002367" y="186908"/>
                  <a:pt x="1007538" y="218624"/>
                  <a:pt x="969484" y="263020"/>
                </a:cubicBezTo>
                <a:cubicBezTo>
                  <a:pt x="955965" y="278792"/>
                  <a:pt x="940106" y="292398"/>
                  <a:pt x="925417" y="307087"/>
                </a:cubicBezTo>
                <a:cubicBezTo>
                  <a:pt x="932761" y="373188"/>
                  <a:pt x="935006" y="440058"/>
                  <a:pt x="947450" y="505391"/>
                </a:cubicBezTo>
                <a:cubicBezTo>
                  <a:pt x="954381" y="541782"/>
                  <a:pt x="1018052" y="568483"/>
                  <a:pt x="1035585" y="582509"/>
                </a:cubicBezTo>
                <a:cubicBezTo>
                  <a:pt x="1053947" y="597198"/>
                  <a:pt x="1070507" y="614478"/>
                  <a:pt x="1090670" y="626576"/>
                </a:cubicBezTo>
                <a:cubicBezTo>
                  <a:pt x="1107885" y="636905"/>
                  <a:pt x="1191116" y="682807"/>
                  <a:pt x="1233889" y="692677"/>
                </a:cubicBezTo>
                <a:cubicBezTo>
                  <a:pt x="1270380" y="701098"/>
                  <a:pt x="1306730" y="711684"/>
                  <a:pt x="1344057" y="714711"/>
                </a:cubicBezTo>
                <a:cubicBezTo>
                  <a:pt x="1442952" y="722730"/>
                  <a:pt x="1542361" y="722056"/>
                  <a:pt x="1641513" y="725728"/>
                </a:cubicBezTo>
                <a:cubicBezTo>
                  <a:pt x="1645185" y="736745"/>
                  <a:pt x="1649340" y="747613"/>
                  <a:pt x="1652530" y="758779"/>
                </a:cubicBezTo>
                <a:cubicBezTo>
                  <a:pt x="1676021" y="840997"/>
                  <a:pt x="1675561" y="880737"/>
                  <a:pt x="1652530" y="990133"/>
                </a:cubicBezTo>
                <a:cubicBezTo>
                  <a:pt x="1649802" y="1003090"/>
                  <a:pt x="1630496" y="1004822"/>
                  <a:pt x="1619479" y="1012167"/>
                </a:cubicBezTo>
                <a:cubicBezTo>
                  <a:pt x="1615948" y="1022759"/>
                  <a:pt x="1584991" y="1119941"/>
                  <a:pt x="1575412" y="1133352"/>
                </a:cubicBezTo>
                <a:cubicBezTo>
                  <a:pt x="1567716" y="1144126"/>
                  <a:pt x="1553378" y="1148041"/>
                  <a:pt x="1542361" y="1155386"/>
                </a:cubicBezTo>
                <a:cubicBezTo>
                  <a:pt x="1538689" y="1173747"/>
                  <a:pt x="1535555" y="1192225"/>
                  <a:pt x="1531344" y="1210470"/>
                </a:cubicBezTo>
                <a:cubicBezTo>
                  <a:pt x="1524535" y="1239977"/>
                  <a:pt x="1509310" y="1298605"/>
                  <a:pt x="1509310" y="1298605"/>
                </a:cubicBezTo>
                <a:cubicBezTo>
                  <a:pt x="1520327" y="1353689"/>
                  <a:pt x="1527326" y="1409732"/>
                  <a:pt x="1542361" y="1463858"/>
                </a:cubicBezTo>
                <a:cubicBezTo>
                  <a:pt x="1545905" y="1476616"/>
                  <a:pt x="1555537" y="1487067"/>
                  <a:pt x="1564395" y="1496909"/>
                </a:cubicBezTo>
                <a:cubicBezTo>
                  <a:pt x="1588714" y="1523931"/>
                  <a:pt x="1611265" y="1553862"/>
                  <a:pt x="1641513" y="1574027"/>
                </a:cubicBezTo>
                <a:cubicBezTo>
                  <a:pt x="1652530" y="1581372"/>
                  <a:pt x="1664722" y="1587203"/>
                  <a:pt x="1674564" y="1596061"/>
                </a:cubicBezTo>
                <a:cubicBezTo>
                  <a:pt x="1731598" y="1647392"/>
                  <a:pt x="1739300" y="1670949"/>
                  <a:pt x="1795749" y="1706229"/>
                </a:cubicBezTo>
                <a:cubicBezTo>
                  <a:pt x="1865199" y="1749635"/>
                  <a:pt x="1816662" y="1703695"/>
                  <a:pt x="1883884" y="1761314"/>
                </a:cubicBezTo>
                <a:cubicBezTo>
                  <a:pt x="1895713" y="1771453"/>
                  <a:pt x="1903972" y="1785722"/>
                  <a:pt x="1916935" y="1794364"/>
                </a:cubicBezTo>
                <a:cubicBezTo>
                  <a:pt x="1937432" y="1808029"/>
                  <a:pt x="1961410" y="1815619"/>
                  <a:pt x="1983036" y="1827415"/>
                </a:cubicBezTo>
                <a:cubicBezTo>
                  <a:pt x="2001834" y="1837669"/>
                  <a:pt x="2019759" y="1849448"/>
                  <a:pt x="2038120" y="1860465"/>
                </a:cubicBezTo>
                <a:cubicBezTo>
                  <a:pt x="2046813" y="1886545"/>
                  <a:pt x="2060154" y="1922012"/>
                  <a:pt x="2060154" y="1948600"/>
                </a:cubicBezTo>
                <a:cubicBezTo>
                  <a:pt x="2060154" y="1985506"/>
                  <a:pt x="2057436" y="2022808"/>
                  <a:pt x="2049137" y="2058769"/>
                </a:cubicBezTo>
                <a:cubicBezTo>
                  <a:pt x="2046160" y="2071671"/>
                  <a:pt x="2034448" y="2080803"/>
                  <a:pt x="2027103" y="2091820"/>
                </a:cubicBezTo>
                <a:cubicBezTo>
                  <a:pt x="2023431" y="2106509"/>
                  <a:pt x="2024485" y="2123289"/>
                  <a:pt x="2016086" y="2135887"/>
                </a:cubicBezTo>
                <a:cubicBezTo>
                  <a:pt x="2008742" y="2146904"/>
                  <a:pt x="1993208" y="2149445"/>
                  <a:pt x="1983036" y="2157921"/>
                </a:cubicBezTo>
                <a:cubicBezTo>
                  <a:pt x="1971067" y="2167895"/>
                  <a:pt x="1961814" y="2180832"/>
                  <a:pt x="1949985" y="2190971"/>
                </a:cubicBezTo>
                <a:cubicBezTo>
                  <a:pt x="1936044" y="2202920"/>
                  <a:pt x="1918901" y="2211038"/>
                  <a:pt x="1905918" y="2224022"/>
                </a:cubicBezTo>
                <a:cubicBezTo>
                  <a:pt x="1896555" y="2233385"/>
                  <a:pt x="1892361" y="2246901"/>
                  <a:pt x="1883884" y="2257073"/>
                </a:cubicBezTo>
                <a:cubicBezTo>
                  <a:pt x="1873910" y="2269042"/>
                  <a:pt x="1861850" y="2279106"/>
                  <a:pt x="1850833" y="2290123"/>
                </a:cubicBezTo>
                <a:cubicBezTo>
                  <a:pt x="1847161" y="2381930"/>
                  <a:pt x="1846138" y="2473882"/>
                  <a:pt x="1839817" y="2565545"/>
                </a:cubicBezTo>
                <a:cubicBezTo>
                  <a:pt x="1838775" y="2580650"/>
                  <a:pt x="1838259" y="2597789"/>
                  <a:pt x="1828800" y="2609612"/>
                </a:cubicBezTo>
                <a:cubicBezTo>
                  <a:pt x="1821545" y="2618680"/>
                  <a:pt x="1806766" y="2616957"/>
                  <a:pt x="1795749" y="2620629"/>
                </a:cubicBezTo>
                <a:cubicBezTo>
                  <a:pt x="1672321" y="2617102"/>
                  <a:pt x="1495340" y="2633660"/>
                  <a:pt x="1355074" y="2598595"/>
                </a:cubicBezTo>
                <a:cubicBezTo>
                  <a:pt x="1343808" y="2595779"/>
                  <a:pt x="1333041" y="2591251"/>
                  <a:pt x="1322024" y="2587579"/>
                </a:cubicBezTo>
                <a:lnTo>
                  <a:pt x="1288973" y="2554528"/>
                </a:lnTo>
                <a:lnTo>
                  <a:pt x="1366091" y="255452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38600" y="4419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Mitra" pitchFamily="2" charset="-78"/>
              </a:rPr>
              <a:t>تولید مبتنی بر منابع طبیعی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342113" y="3810000"/>
            <a:ext cx="2354087" cy="1304833"/>
          </a:xfrm>
          <a:custGeom>
            <a:avLst/>
            <a:gdLst>
              <a:gd name="connsiteX0" fmla="*/ 376128 w 2354087"/>
              <a:gd name="connsiteY0" fmla="*/ 1233889 h 1304833"/>
              <a:gd name="connsiteX1" fmla="*/ 376128 w 2354087"/>
              <a:gd name="connsiteY1" fmla="*/ 1233889 h 1304833"/>
              <a:gd name="connsiteX2" fmla="*/ 365112 w 2354087"/>
              <a:gd name="connsiteY2" fmla="*/ 936434 h 1304833"/>
              <a:gd name="connsiteX3" fmla="*/ 332061 w 2354087"/>
              <a:gd name="connsiteY3" fmla="*/ 892366 h 1304833"/>
              <a:gd name="connsiteX4" fmla="*/ 321044 w 2354087"/>
              <a:gd name="connsiteY4" fmla="*/ 837282 h 1304833"/>
              <a:gd name="connsiteX5" fmla="*/ 310027 w 2354087"/>
              <a:gd name="connsiteY5" fmla="*/ 771181 h 1304833"/>
              <a:gd name="connsiteX6" fmla="*/ 265960 w 2354087"/>
              <a:gd name="connsiteY6" fmla="*/ 738130 h 1304833"/>
              <a:gd name="connsiteX7" fmla="*/ 276977 w 2354087"/>
              <a:gd name="connsiteY7" fmla="*/ 627961 h 1304833"/>
              <a:gd name="connsiteX8" fmla="*/ 243926 w 2354087"/>
              <a:gd name="connsiteY8" fmla="*/ 572877 h 1304833"/>
              <a:gd name="connsiteX9" fmla="*/ 199859 w 2354087"/>
              <a:gd name="connsiteY9" fmla="*/ 495759 h 1304833"/>
              <a:gd name="connsiteX10" fmla="*/ 166808 w 2354087"/>
              <a:gd name="connsiteY10" fmla="*/ 440675 h 1304833"/>
              <a:gd name="connsiteX11" fmla="*/ 111724 w 2354087"/>
              <a:gd name="connsiteY11" fmla="*/ 374574 h 1304833"/>
              <a:gd name="connsiteX12" fmla="*/ 45622 w 2354087"/>
              <a:gd name="connsiteY12" fmla="*/ 297455 h 1304833"/>
              <a:gd name="connsiteX13" fmla="*/ 23589 w 2354087"/>
              <a:gd name="connsiteY13" fmla="*/ 253388 h 1304833"/>
              <a:gd name="connsiteX14" fmla="*/ 23589 w 2354087"/>
              <a:gd name="connsiteY14" fmla="*/ 121186 h 1304833"/>
              <a:gd name="connsiteX15" fmla="*/ 111724 w 2354087"/>
              <a:gd name="connsiteY15" fmla="*/ 88135 h 1304833"/>
              <a:gd name="connsiteX16" fmla="*/ 144774 w 2354087"/>
              <a:gd name="connsiteY16" fmla="*/ 66101 h 1304833"/>
              <a:gd name="connsiteX17" fmla="*/ 453247 w 2354087"/>
              <a:gd name="connsiteY17" fmla="*/ 77118 h 1304833"/>
              <a:gd name="connsiteX18" fmla="*/ 508331 w 2354087"/>
              <a:gd name="connsiteY18" fmla="*/ 88135 h 1304833"/>
              <a:gd name="connsiteX19" fmla="*/ 739685 w 2354087"/>
              <a:gd name="connsiteY19" fmla="*/ 66101 h 1304833"/>
              <a:gd name="connsiteX20" fmla="*/ 772736 w 2354087"/>
              <a:gd name="connsiteY20" fmla="*/ 44068 h 1304833"/>
              <a:gd name="connsiteX21" fmla="*/ 893921 w 2354087"/>
              <a:gd name="connsiteY21" fmla="*/ 22034 h 1304833"/>
              <a:gd name="connsiteX22" fmla="*/ 982056 w 2354087"/>
              <a:gd name="connsiteY22" fmla="*/ 0 h 1304833"/>
              <a:gd name="connsiteX23" fmla="*/ 1070191 w 2354087"/>
              <a:gd name="connsiteY23" fmla="*/ 11017 h 1304833"/>
              <a:gd name="connsiteX24" fmla="*/ 1125275 w 2354087"/>
              <a:gd name="connsiteY24" fmla="*/ 77118 h 1304833"/>
              <a:gd name="connsiteX25" fmla="*/ 1158326 w 2354087"/>
              <a:gd name="connsiteY25" fmla="*/ 88135 h 1304833"/>
              <a:gd name="connsiteX26" fmla="*/ 1356630 w 2354087"/>
              <a:gd name="connsiteY26" fmla="*/ 154236 h 1304833"/>
              <a:gd name="connsiteX27" fmla="*/ 1444765 w 2354087"/>
              <a:gd name="connsiteY27" fmla="*/ 198304 h 1304833"/>
              <a:gd name="connsiteX28" fmla="*/ 1731203 w 2354087"/>
              <a:gd name="connsiteY28" fmla="*/ 209321 h 1304833"/>
              <a:gd name="connsiteX29" fmla="*/ 1764254 w 2354087"/>
              <a:gd name="connsiteY29" fmla="*/ 198304 h 1304833"/>
              <a:gd name="connsiteX30" fmla="*/ 1797304 w 2354087"/>
              <a:gd name="connsiteY30" fmla="*/ 154236 h 1304833"/>
              <a:gd name="connsiteX31" fmla="*/ 1863406 w 2354087"/>
              <a:gd name="connsiteY31" fmla="*/ 143219 h 1304833"/>
              <a:gd name="connsiteX32" fmla="*/ 1951540 w 2354087"/>
              <a:gd name="connsiteY32" fmla="*/ 132202 h 1304833"/>
              <a:gd name="connsiteX33" fmla="*/ 2315097 w 2354087"/>
              <a:gd name="connsiteY33" fmla="*/ 143219 h 1304833"/>
              <a:gd name="connsiteX34" fmla="*/ 2337131 w 2354087"/>
              <a:gd name="connsiteY34" fmla="*/ 176270 h 1304833"/>
              <a:gd name="connsiteX35" fmla="*/ 2293063 w 2354087"/>
              <a:gd name="connsiteY35" fmla="*/ 440675 h 1304833"/>
              <a:gd name="connsiteX36" fmla="*/ 2260013 w 2354087"/>
              <a:gd name="connsiteY36" fmla="*/ 473725 h 1304833"/>
              <a:gd name="connsiteX37" fmla="*/ 2226962 w 2354087"/>
              <a:gd name="connsiteY37" fmla="*/ 484742 h 1304833"/>
              <a:gd name="connsiteX38" fmla="*/ 2127810 w 2354087"/>
              <a:gd name="connsiteY38" fmla="*/ 550843 h 1304833"/>
              <a:gd name="connsiteX39" fmla="*/ 2094760 w 2354087"/>
              <a:gd name="connsiteY39" fmla="*/ 572877 h 1304833"/>
              <a:gd name="connsiteX40" fmla="*/ 2050692 w 2354087"/>
              <a:gd name="connsiteY40" fmla="*/ 583894 h 1304833"/>
              <a:gd name="connsiteX41" fmla="*/ 2028659 w 2354087"/>
              <a:gd name="connsiteY41" fmla="*/ 616945 h 1304833"/>
              <a:gd name="connsiteX42" fmla="*/ 2028659 w 2354087"/>
              <a:gd name="connsiteY42" fmla="*/ 826265 h 1304833"/>
              <a:gd name="connsiteX43" fmla="*/ 2094760 w 2354087"/>
              <a:gd name="connsiteY43" fmla="*/ 892366 h 1304833"/>
              <a:gd name="connsiteX44" fmla="*/ 2094760 w 2354087"/>
              <a:gd name="connsiteY44" fmla="*/ 1057619 h 1304833"/>
              <a:gd name="connsiteX45" fmla="*/ 2061709 w 2354087"/>
              <a:gd name="connsiteY45" fmla="*/ 1068636 h 1304833"/>
              <a:gd name="connsiteX46" fmla="*/ 2017642 w 2354087"/>
              <a:gd name="connsiteY46" fmla="*/ 1101687 h 1304833"/>
              <a:gd name="connsiteX47" fmla="*/ 1874422 w 2354087"/>
              <a:gd name="connsiteY47" fmla="*/ 1134737 h 1304833"/>
              <a:gd name="connsiteX48" fmla="*/ 971039 w 2354087"/>
              <a:gd name="connsiteY48" fmla="*/ 1178805 h 1304833"/>
              <a:gd name="connsiteX49" fmla="*/ 937989 w 2354087"/>
              <a:gd name="connsiteY49" fmla="*/ 1200839 h 1304833"/>
              <a:gd name="connsiteX50" fmla="*/ 893921 w 2354087"/>
              <a:gd name="connsiteY50" fmla="*/ 1211855 h 1304833"/>
              <a:gd name="connsiteX51" fmla="*/ 585449 w 2354087"/>
              <a:gd name="connsiteY51" fmla="*/ 1222872 h 1304833"/>
              <a:gd name="connsiteX52" fmla="*/ 486297 w 2354087"/>
              <a:gd name="connsiteY52" fmla="*/ 1299990 h 1304833"/>
              <a:gd name="connsiteX53" fmla="*/ 431213 w 2354087"/>
              <a:gd name="connsiteY53" fmla="*/ 1266940 h 1304833"/>
              <a:gd name="connsiteX54" fmla="*/ 376128 w 2354087"/>
              <a:gd name="connsiteY54" fmla="*/ 1233889 h 1304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54087" h="1304833">
                <a:moveTo>
                  <a:pt x="376128" y="1233889"/>
                </a:moveTo>
                <a:lnTo>
                  <a:pt x="376128" y="1233889"/>
                </a:lnTo>
                <a:cubicBezTo>
                  <a:pt x="372456" y="1134737"/>
                  <a:pt x="377809" y="1034838"/>
                  <a:pt x="365112" y="936434"/>
                </a:cubicBezTo>
                <a:cubicBezTo>
                  <a:pt x="362762" y="918223"/>
                  <a:pt x="339518" y="909145"/>
                  <a:pt x="332061" y="892366"/>
                </a:cubicBezTo>
                <a:cubicBezTo>
                  <a:pt x="324456" y="875255"/>
                  <a:pt x="324394" y="855705"/>
                  <a:pt x="321044" y="837282"/>
                </a:cubicBezTo>
                <a:cubicBezTo>
                  <a:pt x="317048" y="815305"/>
                  <a:pt x="320875" y="790708"/>
                  <a:pt x="310027" y="771181"/>
                </a:cubicBezTo>
                <a:cubicBezTo>
                  <a:pt x="301110" y="755130"/>
                  <a:pt x="280649" y="749147"/>
                  <a:pt x="265960" y="738130"/>
                </a:cubicBezTo>
                <a:cubicBezTo>
                  <a:pt x="269632" y="701407"/>
                  <a:pt x="281855" y="664543"/>
                  <a:pt x="276977" y="627961"/>
                </a:cubicBezTo>
                <a:cubicBezTo>
                  <a:pt x="274147" y="606736"/>
                  <a:pt x="254325" y="591595"/>
                  <a:pt x="243926" y="572877"/>
                </a:cubicBezTo>
                <a:cubicBezTo>
                  <a:pt x="168703" y="437477"/>
                  <a:pt x="269110" y="606562"/>
                  <a:pt x="199859" y="495759"/>
                </a:cubicBezTo>
                <a:cubicBezTo>
                  <a:pt x="188510" y="477601"/>
                  <a:pt x="179403" y="457992"/>
                  <a:pt x="166808" y="440675"/>
                </a:cubicBezTo>
                <a:cubicBezTo>
                  <a:pt x="149938" y="417479"/>
                  <a:pt x="129641" y="396970"/>
                  <a:pt x="111724" y="374574"/>
                </a:cubicBezTo>
                <a:cubicBezTo>
                  <a:pt x="55192" y="303909"/>
                  <a:pt x="103648" y="355481"/>
                  <a:pt x="45622" y="297455"/>
                </a:cubicBezTo>
                <a:cubicBezTo>
                  <a:pt x="38278" y="282766"/>
                  <a:pt x="30058" y="268483"/>
                  <a:pt x="23589" y="253388"/>
                </a:cubicBezTo>
                <a:cubicBezTo>
                  <a:pt x="5999" y="212344"/>
                  <a:pt x="0" y="164432"/>
                  <a:pt x="23589" y="121186"/>
                </a:cubicBezTo>
                <a:cubicBezTo>
                  <a:pt x="26517" y="115819"/>
                  <a:pt x="96871" y="93086"/>
                  <a:pt x="111724" y="88135"/>
                </a:cubicBezTo>
                <a:cubicBezTo>
                  <a:pt x="122741" y="80790"/>
                  <a:pt x="132931" y="72022"/>
                  <a:pt x="144774" y="66101"/>
                </a:cubicBezTo>
                <a:cubicBezTo>
                  <a:pt x="230593" y="23191"/>
                  <a:pt x="440705" y="76115"/>
                  <a:pt x="453247" y="77118"/>
                </a:cubicBezTo>
                <a:cubicBezTo>
                  <a:pt x="471608" y="80790"/>
                  <a:pt x="489606" y="88135"/>
                  <a:pt x="508331" y="88135"/>
                </a:cubicBezTo>
                <a:cubicBezTo>
                  <a:pt x="642365" y="88135"/>
                  <a:pt x="646251" y="84788"/>
                  <a:pt x="739685" y="66101"/>
                </a:cubicBezTo>
                <a:cubicBezTo>
                  <a:pt x="750702" y="58757"/>
                  <a:pt x="760566" y="49284"/>
                  <a:pt x="772736" y="44068"/>
                </a:cubicBezTo>
                <a:cubicBezTo>
                  <a:pt x="801315" y="31820"/>
                  <a:pt x="871579" y="26502"/>
                  <a:pt x="893921" y="22034"/>
                </a:cubicBezTo>
                <a:cubicBezTo>
                  <a:pt x="923615" y="16095"/>
                  <a:pt x="982056" y="0"/>
                  <a:pt x="982056" y="0"/>
                </a:cubicBezTo>
                <a:cubicBezTo>
                  <a:pt x="1011434" y="3672"/>
                  <a:pt x="1042367" y="899"/>
                  <a:pt x="1070191" y="11017"/>
                </a:cubicBezTo>
                <a:cubicBezTo>
                  <a:pt x="1108659" y="25006"/>
                  <a:pt x="1097952" y="55260"/>
                  <a:pt x="1125275" y="77118"/>
                </a:cubicBezTo>
                <a:cubicBezTo>
                  <a:pt x="1134343" y="84373"/>
                  <a:pt x="1147754" y="83330"/>
                  <a:pt x="1158326" y="88135"/>
                </a:cubicBezTo>
                <a:cubicBezTo>
                  <a:pt x="1301678" y="153294"/>
                  <a:pt x="1189488" y="120807"/>
                  <a:pt x="1356630" y="154236"/>
                </a:cubicBezTo>
                <a:cubicBezTo>
                  <a:pt x="1386008" y="168925"/>
                  <a:pt x="1413605" y="187917"/>
                  <a:pt x="1444765" y="198304"/>
                </a:cubicBezTo>
                <a:cubicBezTo>
                  <a:pt x="1556104" y="235417"/>
                  <a:pt x="1606465" y="217117"/>
                  <a:pt x="1731203" y="209321"/>
                </a:cubicBezTo>
                <a:cubicBezTo>
                  <a:pt x="1742220" y="205649"/>
                  <a:pt x="1755333" y="205738"/>
                  <a:pt x="1764254" y="198304"/>
                </a:cubicBezTo>
                <a:cubicBezTo>
                  <a:pt x="1778360" y="186549"/>
                  <a:pt x="1781253" y="163153"/>
                  <a:pt x="1797304" y="154236"/>
                </a:cubicBezTo>
                <a:cubicBezTo>
                  <a:pt x="1816831" y="143388"/>
                  <a:pt x="1841293" y="146378"/>
                  <a:pt x="1863406" y="143219"/>
                </a:cubicBezTo>
                <a:cubicBezTo>
                  <a:pt x="1892715" y="139032"/>
                  <a:pt x="1922162" y="135874"/>
                  <a:pt x="1951540" y="132202"/>
                </a:cubicBezTo>
                <a:cubicBezTo>
                  <a:pt x="2072726" y="135874"/>
                  <a:pt x="2194640" y="129452"/>
                  <a:pt x="2315097" y="143219"/>
                </a:cubicBezTo>
                <a:cubicBezTo>
                  <a:pt x="2328252" y="144722"/>
                  <a:pt x="2337131" y="163029"/>
                  <a:pt x="2337131" y="176270"/>
                </a:cubicBezTo>
                <a:cubicBezTo>
                  <a:pt x="2337131" y="278763"/>
                  <a:pt x="2354087" y="367446"/>
                  <a:pt x="2293063" y="440675"/>
                </a:cubicBezTo>
                <a:cubicBezTo>
                  <a:pt x="2283089" y="452644"/>
                  <a:pt x="2272976" y="465083"/>
                  <a:pt x="2260013" y="473725"/>
                </a:cubicBezTo>
                <a:cubicBezTo>
                  <a:pt x="2250350" y="480167"/>
                  <a:pt x="2237979" y="481070"/>
                  <a:pt x="2226962" y="484742"/>
                </a:cubicBezTo>
                <a:lnTo>
                  <a:pt x="2127810" y="550843"/>
                </a:lnTo>
                <a:cubicBezTo>
                  <a:pt x="2116793" y="558188"/>
                  <a:pt x="2107605" y="569666"/>
                  <a:pt x="2094760" y="572877"/>
                </a:cubicBezTo>
                <a:lnTo>
                  <a:pt x="2050692" y="583894"/>
                </a:lnTo>
                <a:cubicBezTo>
                  <a:pt x="2043348" y="594911"/>
                  <a:pt x="2033875" y="604775"/>
                  <a:pt x="2028659" y="616945"/>
                </a:cubicBezTo>
                <a:cubicBezTo>
                  <a:pt x="2004045" y="674377"/>
                  <a:pt x="2017388" y="792453"/>
                  <a:pt x="2028659" y="826265"/>
                </a:cubicBezTo>
                <a:cubicBezTo>
                  <a:pt x="2038513" y="855826"/>
                  <a:pt x="2094760" y="892366"/>
                  <a:pt x="2094760" y="892366"/>
                </a:cubicBezTo>
                <a:cubicBezTo>
                  <a:pt x="2115356" y="954153"/>
                  <a:pt x="2123515" y="964166"/>
                  <a:pt x="2094760" y="1057619"/>
                </a:cubicBezTo>
                <a:cubicBezTo>
                  <a:pt x="2091345" y="1068718"/>
                  <a:pt x="2072726" y="1064964"/>
                  <a:pt x="2061709" y="1068636"/>
                </a:cubicBezTo>
                <a:cubicBezTo>
                  <a:pt x="2047020" y="1079653"/>
                  <a:pt x="2034591" y="1094625"/>
                  <a:pt x="2017642" y="1101687"/>
                </a:cubicBezTo>
                <a:cubicBezTo>
                  <a:pt x="1976496" y="1118831"/>
                  <a:pt x="1918913" y="1123614"/>
                  <a:pt x="1874422" y="1134737"/>
                </a:cubicBezTo>
                <a:cubicBezTo>
                  <a:pt x="1465745" y="1236905"/>
                  <a:pt x="2018816" y="1164047"/>
                  <a:pt x="971039" y="1178805"/>
                </a:cubicBezTo>
                <a:cubicBezTo>
                  <a:pt x="960022" y="1186150"/>
                  <a:pt x="950159" y="1195623"/>
                  <a:pt x="937989" y="1200839"/>
                </a:cubicBezTo>
                <a:cubicBezTo>
                  <a:pt x="924072" y="1206803"/>
                  <a:pt x="909033" y="1210911"/>
                  <a:pt x="893921" y="1211855"/>
                </a:cubicBezTo>
                <a:cubicBezTo>
                  <a:pt x="791232" y="1218273"/>
                  <a:pt x="688273" y="1219200"/>
                  <a:pt x="585449" y="1222872"/>
                </a:cubicBezTo>
                <a:cubicBezTo>
                  <a:pt x="562900" y="1251058"/>
                  <a:pt x="534727" y="1304833"/>
                  <a:pt x="486297" y="1299990"/>
                </a:cubicBezTo>
                <a:cubicBezTo>
                  <a:pt x="464991" y="1297859"/>
                  <a:pt x="449574" y="1277957"/>
                  <a:pt x="431213" y="1266940"/>
                </a:cubicBezTo>
                <a:cubicBezTo>
                  <a:pt x="391930" y="1214563"/>
                  <a:pt x="385309" y="1239397"/>
                  <a:pt x="376128" y="123388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6533" y="422864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Mitra" pitchFamily="2" charset="-78"/>
              </a:rPr>
              <a:t>تولید کارخانه‌ای</a:t>
            </a:r>
            <a:endParaRPr lang="en-US" b="1" dirty="0">
              <a:cs typeface="B Mitra" pitchFamily="2" charset="-78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876800" y="2362200"/>
            <a:ext cx="2644791" cy="1387239"/>
          </a:xfrm>
          <a:custGeom>
            <a:avLst/>
            <a:gdLst>
              <a:gd name="connsiteX0" fmla="*/ 2359125 w 2644791"/>
              <a:gd name="connsiteY0" fmla="*/ 1366091 h 1387239"/>
              <a:gd name="connsiteX1" fmla="*/ 2359125 w 2644791"/>
              <a:gd name="connsiteY1" fmla="*/ 1366091 h 1387239"/>
              <a:gd name="connsiteX2" fmla="*/ 805747 w 2644791"/>
              <a:gd name="connsiteY2" fmla="*/ 1322024 h 1387239"/>
              <a:gd name="connsiteX3" fmla="*/ 673544 w 2644791"/>
              <a:gd name="connsiteY3" fmla="*/ 1299990 h 1387239"/>
              <a:gd name="connsiteX4" fmla="*/ 552359 w 2644791"/>
              <a:gd name="connsiteY4" fmla="*/ 1233889 h 1387239"/>
              <a:gd name="connsiteX5" fmla="*/ 464224 w 2644791"/>
              <a:gd name="connsiteY5" fmla="*/ 1222872 h 1387239"/>
              <a:gd name="connsiteX6" fmla="*/ 354055 w 2644791"/>
              <a:gd name="connsiteY6" fmla="*/ 1200838 h 1387239"/>
              <a:gd name="connsiteX7" fmla="*/ 276937 w 2644791"/>
              <a:gd name="connsiteY7" fmla="*/ 1156771 h 1387239"/>
              <a:gd name="connsiteX8" fmla="*/ 221853 w 2644791"/>
              <a:gd name="connsiteY8" fmla="*/ 1079653 h 1387239"/>
              <a:gd name="connsiteX9" fmla="*/ 210836 w 2644791"/>
              <a:gd name="connsiteY9" fmla="*/ 1046602 h 1387239"/>
              <a:gd name="connsiteX10" fmla="*/ 177785 w 2644791"/>
              <a:gd name="connsiteY10" fmla="*/ 958467 h 1387239"/>
              <a:gd name="connsiteX11" fmla="*/ 155751 w 2644791"/>
              <a:gd name="connsiteY11" fmla="*/ 837282 h 1387239"/>
              <a:gd name="connsiteX12" fmla="*/ 144735 w 2644791"/>
              <a:gd name="connsiteY12" fmla="*/ 738130 h 1387239"/>
              <a:gd name="connsiteX13" fmla="*/ 100667 w 2644791"/>
              <a:gd name="connsiteY13" fmla="*/ 561860 h 1387239"/>
              <a:gd name="connsiteX14" fmla="*/ 89650 w 2644791"/>
              <a:gd name="connsiteY14" fmla="*/ 451691 h 1387239"/>
              <a:gd name="connsiteX15" fmla="*/ 67617 w 2644791"/>
              <a:gd name="connsiteY15" fmla="*/ 385590 h 1387239"/>
              <a:gd name="connsiteX16" fmla="*/ 23549 w 2644791"/>
              <a:gd name="connsiteY16" fmla="*/ 297455 h 1387239"/>
              <a:gd name="connsiteX17" fmla="*/ 34566 w 2644791"/>
              <a:gd name="connsiteY17" fmla="*/ 209320 h 1387239"/>
              <a:gd name="connsiteX18" fmla="*/ 67617 w 2644791"/>
              <a:gd name="connsiteY18" fmla="*/ 198303 h 1387239"/>
              <a:gd name="connsiteX19" fmla="*/ 155751 w 2644791"/>
              <a:gd name="connsiteY19" fmla="*/ 143219 h 1387239"/>
              <a:gd name="connsiteX20" fmla="*/ 265920 w 2644791"/>
              <a:gd name="connsiteY20" fmla="*/ 121185 h 1387239"/>
              <a:gd name="connsiteX21" fmla="*/ 287954 w 2644791"/>
              <a:gd name="connsiteY21" fmla="*/ 88135 h 1387239"/>
              <a:gd name="connsiteX22" fmla="*/ 387106 w 2644791"/>
              <a:gd name="connsiteY22" fmla="*/ 55084 h 1387239"/>
              <a:gd name="connsiteX23" fmla="*/ 860831 w 2644791"/>
              <a:gd name="connsiteY23" fmla="*/ 0 h 1387239"/>
              <a:gd name="connsiteX24" fmla="*/ 1092185 w 2644791"/>
              <a:gd name="connsiteY24" fmla="*/ 22034 h 1387239"/>
              <a:gd name="connsiteX25" fmla="*/ 1125236 w 2644791"/>
              <a:gd name="connsiteY25" fmla="*/ 33050 h 1387239"/>
              <a:gd name="connsiteX26" fmla="*/ 1169303 w 2644791"/>
              <a:gd name="connsiteY26" fmla="*/ 44067 h 1387239"/>
              <a:gd name="connsiteX27" fmla="*/ 1235404 w 2644791"/>
              <a:gd name="connsiteY27" fmla="*/ 110169 h 1387239"/>
              <a:gd name="connsiteX28" fmla="*/ 1268455 w 2644791"/>
              <a:gd name="connsiteY28" fmla="*/ 209320 h 1387239"/>
              <a:gd name="connsiteX29" fmla="*/ 1279472 w 2644791"/>
              <a:gd name="connsiteY29" fmla="*/ 242371 h 1387239"/>
              <a:gd name="connsiteX30" fmla="*/ 1301506 w 2644791"/>
              <a:gd name="connsiteY30" fmla="*/ 275422 h 1387239"/>
              <a:gd name="connsiteX31" fmla="*/ 1334556 w 2644791"/>
              <a:gd name="connsiteY31" fmla="*/ 363556 h 1387239"/>
              <a:gd name="connsiteX32" fmla="*/ 1345573 w 2644791"/>
              <a:gd name="connsiteY32" fmla="*/ 396607 h 1387239"/>
              <a:gd name="connsiteX33" fmla="*/ 1378624 w 2644791"/>
              <a:gd name="connsiteY33" fmla="*/ 440675 h 1387239"/>
              <a:gd name="connsiteX34" fmla="*/ 1422691 w 2644791"/>
              <a:gd name="connsiteY34" fmla="*/ 517793 h 1387239"/>
              <a:gd name="connsiteX35" fmla="*/ 1488792 w 2644791"/>
              <a:gd name="connsiteY35" fmla="*/ 583894 h 1387239"/>
              <a:gd name="connsiteX36" fmla="*/ 1554894 w 2644791"/>
              <a:gd name="connsiteY36" fmla="*/ 594911 h 1387239"/>
              <a:gd name="connsiteX37" fmla="*/ 1918450 w 2644791"/>
              <a:gd name="connsiteY37" fmla="*/ 572877 h 1387239"/>
              <a:gd name="connsiteX38" fmla="*/ 1995568 w 2644791"/>
              <a:gd name="connsiteY38" fmla="*/ 583894 h 1387239"/>
              <a:gd name="connsiteX39" fmla="*/ 2083703 w 2644791"/>
              <a:gd name="connsiteY39" fmla="*/ 649995 h 1387239"/>
              <a:gd name="connsiteX40" fmla="*/ 2127771 w 2644791"/>
              <a:gd name="connsiteY40" fmla="*/ 661012 h 1387239"/>
              <a:gd name="connsiteX41" fmla="*/ 2182855 w 2644791"/>
              <a:gd name="connsiteY41" fmla="*/ 727113 h 1387239"/>
              <a:gd name="connsiteX42" fmla="*/ 2204889 w 2644791"/>
              <a:gd name="connsiteY42" fmla="*/ 760164 h 1387239"/>
              <a:gd name="connsiteX43" fmla="*/ 2293024 w 2644791"/>
              <a:gd name="connsiteY43" fmla="*/ 804231 h 1387239"/>
              <a:gd name="connsiteX44" fmla="*/ 2359125 w 2644791"/>
              <a:gd name="connsiteY44" fmla="*/ 848299 h 1387239"/>
              <a:gd name="connsiteX45" fmla="*/ 2381159 w 2644791"/>
              <a:gd name="connsiteY45" fmla="*/ 947450 h 1387239"/>
              <a:gd name="connsiteX46" fmla="*/ 2403192 w 2644791"/>
              <a:gd name="connsiteY46" fmla="*/ 1068636 h 1387239"/>
              <a:gd name="connsiteX47" fmla="*/ 2425226 w 2644791"/>
              <a:gd name="connsiteY47" fmla="*/ 1156771 h 1387239"/>
              <a:gd name="connsiteX48" fmla="*/ 2436243 w 2644791"/>
              <a:gd name="connsiteY48" fmla="*/ 1211855 h 1387239"/>
              <a:gd name="connsiteX49" fmla="*/ 2458277 w 2644791"/>
              <a:gd name="connsiteY49" fmla="*/ 1277956 h 1387239"/>
              <a:gd name="connsiteX50" fmla="*/ 2425226 w 2644791"/>
              <a:gd name="connsiteY50" fmla="*/ 1311007 h 1387239"/>
              <a:gd name="connsiteX51" fmla="*/ 2359125 w 2644791"/>
              <a:gd name="connsiteY51" fmla="*/ 1366091 h 138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644791" h="1387239">
                <a:moveTo>
                  <a:pt x="2359125" y="1366091"/>
                </a:moveTo>
                <a:lnTo>
                  <a:pt x="2359125" y="1366091"/>
                </a:lnTo>
                <a:cubicBezTo>
                  <a:pt x="1719836" y="1312821"/>
                  <a:pt x="2644791" y="1387239"/>
                  <a:pt x="805747" y="1322024"/>
                </a:cubicBezTo>
                <a:cubicBezTo>
                  <a:pt x="761100" y="1320441"/>
                  <a:pt x="717612" y="1307335"/>
                  <a:pt x="673544" y="1299990"/>
                </a:cubicBezTo>
                <a:cubicBezTo>
                  <a:pt x="633149" y="1277956"/>
                  <a:pt x="595535" y="1249796"/>
                  <a:pt x="552359" y="1233889"/>
                </a:cubicBezTo>
                <a:cubicBezTo>
                  <a:pt x="524578" y="1223654"/>
                  <a:pt x="493428" y="1227739"/>
                  <a:pt x="464224" y="1222872"/>
                </a:cubicBezTo>
                <a:cubicBezTo>
                  <a:pt x="427283" y="1216715"/>
                  <a:pt x="390778" y="1208183"/>
                  <a:pt x="354055" y="1200838"/>
                </a:cubicBezTo>
                <a:cubicBezTo>
                  <a:pt x="336772" y="1192197"/>
                  <a:pt x="292510" y="1172344"/>
                  <a:pt x="276937" y="1156771"/>
                </a:cubicBezTo>
                <a:cubicBezTo>
                  <a:pt x="271946" y="1151780"/>
                  <a:pt x="228109" y="1092165"/>
                  <a:pt x="221853" y="1079653"/>
                </a:cubicBezTo>
                <a:cubicBezTo>
                  <a:pt x="216660" y="1069266"/>
                  <a:pt x="214805" y="1057516"/>
                  <a:pt x="210836" y="1046602"/>
                </a:cubicBezTo>
                <a:cubicBezTo>
                  <a:pt x="200113" y="1017115"/>
                  <a:pt x="187012" y="988456"/>
                  <a:pt x="177785" y="958467"/>
                </a:cubicBezTo>
                <a:cubicBezTo>
                  <a:pt x="172898" y="942584"/>
                  <a:pt x="157308" y="848960"/>
                  <a:pt x="155751" y="837282"/>
                </a:cubicBezTo>
                <a:cubicBezTo>
                  <a:pt x="151356" y="804320"/>
                  <a:pt x="151257" y="770738"/>
                  <a:pt x="144735" y="738130"/>
                </a:cubicBezTo>
                <a:cubicBezTo>
                  <a:pt x="132857" y="678741"/>
                  <a:pt x="100667" y="561860"/>
                  <a:pt x="100667" y="561860"/>
                </a:cubicBezTo>
                <a:cubicBezTo>
                  <a:pt x="96995" y="525137"/>
                  <a:pt x="96451" y="487965"/>
                  <a:pt x="89650" y="451691"/>
                </a:cubicBezTo>
                <a:cubicBezTo>
                  <a:pt x="85370" y="428863"/>
                  <a:pt x="75554" y="407417"/>
                  <a:pt x="67617" y="385590"/>
                </a:cubicBezTo>
                <a:cubicBezTo>
                  <a:pt x="46057" y="326300"/>
                  <a:pt x="52943" y="341546"/>
                  <a:pt x="23549" y="297455"/>
                </a:cubicBezTo>
                <a:cubicBezTo>
                  <a:pt x="13860" y="258700"/>
                  <a:pt x="0" y="243886"/>
                  <a:pt x="34566" y="209320"/>
                </a:cubicBezTo>
                <a:cubicBezTo>
                  <a:pt x="42778" y="201108"/>
                  <a:pt x="57422" y="203864"/>
                  <a:pt x="67617" y="198303"/>
                </a:cubicBezTo>
                <a:cubicBezTo>
                  <a:pt x="98031" y="181714"/>
                  <a:pt x="124764" y="158712"/>
                  <a:pt x="155751" y="143219"/>
                </a:cubicBezTo>
                <a:cubicBezTo>
                  <a:pt x="172185" y="135002"/>
                  <a:pt x="257621" y="122568"/>
                  <a:pt x="265920" y="121185"/>
                </a:cubicBezTo>
                <a:cubicBezTo>
                  <a:pt x="273265" y="110168"/>
                  <a:pt x="277782" y="96611"/>
                  <a:pt x="287954" y="88135"/>
                </a:cubicBezTo>
                <a:cubicBezTo>
                  <a:pt x="314244" y="66227"/>
                  <a:pt x="355283" y="59630"/>
                  <a:pt x="387106" y="55084"/>
                </a:cubicBezTo>
                <a:cubicBezTo>
                  <a:pt x="710474" y="8889"/>
                  <a:pt x="630317" y="17732"/>
                  <a:pt x="860831" y="0"/>
                </a:cubicBezTo>
                <a:cubicBezTo>
                  <a:pt x="937949" y="7345"/>
                  <a:pt x="1015316" y="12426"/>
                  <a:pt x="1092185" y="22034"/>
                </a:cubicBezTo>
                <a:cubicBezTo>
                  <a:pt x="1103708" y="23474"/>
                  <a:pt x="1114070" y="29860"/>
                  <a:pt x="1125236" y="33050"/>
                </a:cubicBezTo>
                <a:cubicBezTo>
                  <a:pt x="1139795" y="37209"/>
                  <a:pt x="1154614" y="40395"/>
                  <a:pt x="1169303" y="44067"/>
                </a:cubicBezTo>
                <a:cubicBezTo>
                  <a:pt x="1191337" y="66101"/>
                  <a:pt x="1225550" y="80608"/>
                  <a:pt x="1235404" y="110169"/>
                </a:cubicBezTo>
                <a:lnTo>
                  <a:pt x="1268455" y="209320"/>
                </a:lnTo>
                <a:cubicBezTo>
                  <a:pt x="1272127" y="220337"/>
                  <a:pt x="1273030" y="232708"/>
                  <a:pt x="1279472" y="242371"/>
                </a:cubicBezTo>
                <a:cubicBezTo>
                  <a:pt x="1286817" y="253388"/>
                  <a:pt x="1296027" y="263368"/>
                  <a:pt x="1301506" y="275422"/>
                </a:cubicBezTo>
                <a:cubicBezTo>
                  <a:pt x="1314489" y="303985"/>
                  <a:pt x="1323834" y="334069"/>
                  <a:pt x="1334556" y="363556"/>
                </a:cubicBezTo>
                <a:cubicBezTo>
                  <a:pt x="1338525" y="374470"/>
                  <a:pt x="1339811" y="386524"/>
                  <a:pt x="1345573" y="396607"/>
                </a:cubicBezTo>
                <a:cubicBezTo>
                  <a:pt x="1354683" y="412549"/>
                  <a:pt x="1367607" y="425986"/>
                  <a:pt x="1378624" y="440675"/>
                </a:cubicBezTo>
                <a:cubicBezTo>
                  <a:pt x="1395921" y="509861"/>
                  <a:pt x="1376361" y="463741"/>
                  <a:pt x="1422691" y="517793"/>
                </a:cubicBezTo>
                <a:cubicBezTo>
                  <a:pt x="1445075" y="543908"/>
                  <a:pt x="1453885" y="572258"/>
                  <a:pt x="1488792" y="583894"/>
                </a:cubicBezTo>
                <a:cubicBezTo>
                  <a:pt x="1509984" y="590958"/>
                  <a:pt x="1532860" y="591239"/>
                  <a:pt x="1554894" y="594911"/>
                </a:cubicBezTo>
                <a:cubicBezTo>
                  <a:pt x="1676079" y="587566"/>
                  <a:pt x="1797080" y="575911"/>
                  <a:pt x="1918450" y="572877"/>
                </a:cubicBezTo>
                <a:cubicBezTo>
                  <a:pt x="1944409" y="572228"/>
                  <a:pt x="1970934" y="575683"/>
                  <a:pt x="1995568" y="583894"/>
                </a:cubicBezTo>
                <a:cubicBezTo>
                  <a:pt x="2106581" y="620898"/>
                  <a:pt x="2004539" y="604758"/>
                  <a:pt x="2083703" y="649995"/>
                </a:cubicBezTo>
                <a:cubicBezTo>
                  <a:pt x="2096849" y="657507"/>
                  <a:pt x="2113082" y="657340"/>
                  <a:pt x="2127771" y="661012"/>
                </a:cubicBezTo>
                <a:cubicBezTo>
                  <a:pt x="2182470" y="743065"/>
                  <a:pt x="2112172" y="642295"/>
                  <a:pt x="2182855" y="727113"/>
                </a:cubicBezTo>
                <a:cubicBezTo>
                  <a:pt x="2191332" y="737285"/>
                  <a:pt x="2195526" y="750801"/>
                  <a:pt x="2204889" y="760164"/>
                </a:cubicBezTo>
                <a:cubicBezTo>
                  <a:pt x="2232525" y="787800"/>
                  <a:pt x="2258310" y="785296"/>
                  <a:pt x="2293024" y="804231"/>
                </a:cubicBezTo>
                <a:cubicBezTo>
                  <a:pt x="2316272" y="816912"/>
                  <a:pt x="2359125" y="848299"/>
                  <a:pt x="2359125" y="848299"/>
                </a:cubicBezTo>
                <a:cubicBezTo>
                  <a:pt x="2371855" y="899218"/>
                  <a:pt x="2370671" y="891511"/>
                  <a:pt x="2381159" y="947450"/>
                </a:cubicBezTo>
                <a:cubicBezTo>
                  <a:pt x="2388725" y="987804"/>
                  <a:pt x="2394734" y="1028459"/>
                  <a:pt x="2403192" y="1068636"/>
                </a:cubicBezTo>
                <a:cubicBezTo>
                  <a:pt x="2409430" y="1098269"/>
                  <a:pt x="2418417" y="1127264"/>
                  <a:pt x="2425226" y="1156771"/>
                </a:cubicBezTo>
                <a:cubicBezTo>
                  <a:pt x="2429437" y="1175016"/>
                  <a:pt x="2431316" y="1193790"/>
                  <a:pt x="2436243" y="1211855"/>
                </a:cubicBezTo>
                <a:cubicBezTo>
                  <a:pt x="2442354" y="1234262"/>
                  <a:pt x="2458277" y="1277956"/>
                  <a:pt x="2458277" y="1277956"/>
                </a:cubicBezTo>
                <a:cubicBezTo>
                  <a:pt x="2447260" y="1288973"/>
                  <a:pt x="2438846" y="1303440"/>
                  <a:pt x="2425226" y="1311007"/>
                </a:cubicBezTo>
                <a:cubicBezTo>
                  <a:pt x="2404923" y="1322286"/>
                  <a:pt x="2370142" y="1356910"/>
                  <a:pt x="2359125" y="136609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87991" y="2971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B Mitra" pitchFamily="2" charset="-78"/>
              </a:rPr>
              <a:t>تولید کارخانه‌ای مبتنی بر تحقیق و توسعه</a:t>
            </a:r>
            <a:endParaRPr lang="en-US" sz="1600" b="1" dirty="0">
              <a:cs typeface="B Mitra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نهادهاي متولي بازار سرمايه</a:t>
            </a:r>
            <a:r>
              <a:rPr lang="en-US"/>
              <a:t> 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043238" y="2032000"/>
            <a:ext cx="54165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130925" y="3152775"/>
            <a:ext cx="2058988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>
              <a:tabLst>
                <a:tab pos="168275" algn="l"/>
              </a:tabLst>
            </a:pPr>
            <a:r>
              <a:rPr lang="ar-SA" sz="2000">
                <a:ea typeface="Times New Roman" pitchFamily="18" charset="0"/>
                <a:cs typeface="B Mitra" pitchFamily="2" charset="-78"/>
              </a:rPr>
              <a:t>شركتهاي تامين سرمايه</a:t>
            </a:r>
          </a:p>
          <a:p>
            <a:pPr lvl="1" algn="r" rtl="1" eaLnBrk="0" hangingPunct="0">
              <a:tabLst>
                <a:tab pos="168275" algn="l"/>
              </a:tabLst>
            </a:pPr>
            <a:r>
              <a:rPr lang="fa-IR" sz="1600">
                <a:ea typeface="Times New Roman" pitchFamily="18" charset="0"/>
                <a:cs typeface="B Mitra" pitchFamily="2" charset="-78"/>
              </a:rPr>
              <a:t>ساماندهي بازار اوليه</a:t>
            </a:r>
            <a:endParaRPr lang="ar-SA" sz="1600">
              <a:cs typeface="B Mitra" pitchFamily="2" charset="-78"/>
            </a:endParaRPr>
          </a:p>
          <a:p>
            <a:pPr lvl="1" algn="r" rtl="1" eaLnBrk="0" hangingPunct="0">
              <a:tabLst>
                <a:tab pos="168275" algn="l"/>
              </a:tabLst>
            </a:pPr>
            <a:r>
              <a:rPr lang="fa-IR" sz="1600">
                <a:cs typeface="B Mitra" pitchFamily="2" charset="-78"/>
              </a:rPr>
              <a:t>ارائه خدمات تخصصي</a:t>
            </a:r>
            <a:endParaRPr lang="ar-SA" sz="1600">
              <a:cs typeface="B Mitra" pitchFamily="2" charset="-78"/>
            </a:endParaRPr>
          </a:p>
          <a:p>
            <a:pPr lvl="1" algn="r" rtl="1" eaLnBrk="0" hangingPunct="0">
              <a:tabLst>
                <a:tab pos="168275" algn="l"/>
              </a:tabLst>
            </a:pPr>
            <a:r>
              <a:rPr lang="fa-IR" sz="1600">
                <a:cs typeface="B Mitra" pitchFamily="2" charset="-78"/>
              </a:rPr>
              <a:t>انتشار اوراق</a:t>
            </a:r>
          </a:p>
          <a:p>
            <a:pPr lvl="1" algn="r" rtl="1" eaLnBrk="0" hangingPunct="0">
              <a:tabLst>
                <a:tab pos="168275" algn="l"/>
              </a:tabLst>
            </a:pPr>
            <a:r>
              <a:rPr lang="ar-SA" sz="1600">
                <a:cs typeface="B Mitra" pitchFamily="2" charset="-78"/>
              </a:rPr>
              <a:t>بازارگرداني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589213" y="3163888"/>
            <a:ext cx="1558925" cy="690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2000" b="1">
                <a:ea typeface="Times New Roman" pitchFamily="18" charset="0"/>
                <a:cs typeface="B Mitra" pitchFamily="2" charset="-78"/>
              </a:rPr>
              <a:t>شركت بورس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389313" y="4283075"/>
            <a:ext cx="1568450" cy="2117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1600" b="1">
                <a:ea typeface="Times New Roman" pitchFamily="18" charset="0"/>
                <a:cs typeface="B Mitra" pitchFamily="2" charset="-78"/>
              </a:rPr>
              <a:t>بازار اوراق مالي و مشتقه</a:t>
            </a:r>
            <a:endParaRPr lang="fa-IR" sz="1600">
              <a:ea typeface="Times New Roman" pitchFamily="18" charset="0"/>
              <a:cs typeface="B Mitra" pitchFamily="2" charset="-78"/>
            </a:endParaRPr>
          </a:p>
          <a:p>
            <a:pPr algn="r" rtl="1" eaLnBrk="0" hangingPunct="0"/>
            <a:r>
              <a:rPr lang="fa-IR" sz="1600">
                <a:ea typeface="Times New Roman" pitchFamily="18" charset="0"/>
                <a:cs typeface="B Mitra" pitchFamily="2" charset="-78"/>
              </a:rPr>
              <a:t>- اوراق سهام</a:t>
            </a:r>
          </a:p>
          <a:p>
            <a:pPr algn="r" rtl="1" eaLnBrk="0" hangingPunct="0"/>
            <a:r>
              <a:rPr lang="fa-IR" sz="1600">
                <a:ea typeface="Times New Roman" pitchFamily="18" charset="0"/>
                <a:cs typeface="B Mitra" pitchFamily="2" charset="-78"/>
              </a:rPr>
              <a:t>- اوراق بدهي</a:t>
            </a:r>
          </a:p>
          <a:p>
            <a:pPr algn="r" rtl="1" eaLnBrk="0" hangingPunct="0"/>
            <a:r>
              <a:rPr lang="fa-IR" sz="1600">
                <a:ea typeface="Times New Roman" pitchFamily="18" charset="0"/>
                <a:cs typeface="B Mitra" pitchFamily="2" charset="-78"/>
              </a:rPr>
              <a:t>- بازارهاي اصلي و فرعي</a:t>
            </a:r>
          </a:p>
          <a:p>
            <a:pPr algn="r" rtl="1" eaLnBrk="0" hangingPunct="0"/>
            <a:r>
              <a:rPr lang="fa-IR" sz="1600">
                <a:ea typeface="Times New Roman" pitchFamily="18" charset="0"/>
                <a:cs typeface="B Mitra" pitchFamily="2" charset="-78"/>
              </a:rPr>
              <a:t>- بازار خارج از بورس (</a:t>
            </a:r>
            <a:r>
              <a:rPr lang="en-US" sz="1600">
                <a:ea typeface="Times New Roman" pitchFamily="18" charset="0"/>
                <a:cs typeface="B Mitra" pitchFamily="2" charset="-78"/>
              </a:rPr>
              <a:t>OTC</a:t>
            </a:r>
            <a:r>
              <a:rPr lang="fa-IR" sz="1600">
                <a:ea typeface="Times New Roman" pitchFamily="18" charset="0"/>
                <a:cs typeface="B Mitra" pitchFamily="2" charset="-78"/>
              </a:rPr>
              <a:t>)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712913" y="4284663"/>
            <a:ext cx="1636712" cy="2116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1600" b="1">
                <a:ea typeface="Times New Roman" pitchFamily="18" charset="0"/>
                <a:cs typeface="B Mitra" pitchFamily="2" charset="-78"/>
              </a:rPr>
              <a:t>شركت سپرده</a:t>
            </a:r>
            <a:r>
              <a:rPr lang="fa-IR" sz="1600" b="1">
                <a:ea typeface="Times New Roman" pitchFamily="18" charset="0"/>
                <a:cs typeface="Lotus" pitchFamily="2" charset="-78"/>
              </a:rPr>
              <a:t>‌</a:t>
            </a:r>
            <a:r>
              <a:rPr lang="fa-IR" sz="1600" b="1">
                <a:ea typeface="Times New Roman" pitchFamily="18" charset="0"/>
                <a:cs typeface="B Mitra" pitchFamily="2" charset="-78"/>
              </a:rPr>
              <a:t>گذاري و تسوه وجوه</a:t>
            </a:r>
            <a:endParaRPr lang="fa-IR" sz="1600">
              <a:cs typeface="B Mitra" pitchFamily="2" charset="-78"/>
            </a:endParaRPr>
          </a:p>
          <a:p>
            <a:pPr algn="r" rtl="1" eaLnBrk="0" hangingPunct="0"/>
            <a:r>
              <a:rPr lang="fa-IR" sz="1600">
                <a:cs typeface="B Mitra" pitchFamily="2" charset="-78"/>
              </a:rPr>
              <a:t>- تسويه وجوه</a:t>
            </a:r>
          </a:p>
          <a:p>
            <a:pPr algn="r" rtl="1" eaLnBrk="0" hangingPunct="0"/>
            <a:r>
              <a:rPr lang="fa-IR" sz="1600">
                <a:cs typeface="B Mitra" pitchFamily="2" charset="-78"/>
              </a:rPr>
              <a:t>- پاياپاي كردن معاملات</a:t>
            </a:r>
          </a:p>
          <a:p>
            <a:pPr algn="r" rtl="1" eaLnBrk="0" hangingPunct="0"/>
            <a:r>
              <a:rPr lang="fa-IR" sz="1600">
                <a:cs typeface="B Mitra" pitchFamily="2" charset="-78"/>
              </a:rPr>
              <a:t>- همكاري با شركت تامين سرمايه</a:t>
            </a: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3938588" y="3857625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2768600" y="3857625"/>
            <a:ext cx="0" cy="439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2952750" y="3832225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V="1">
            <a:off x="4162425" y="3465513"/>
            <a:ext cx="1968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843213" y="2362200"/>
            <a:ext cx="14605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2800" b="1">
                <a:ea typeface="Times New Roman" pitchFamily="18" charset="0"/>
                <a:cs typeface="B Mitra" pitchFamily="2" charset="-78"/>
              </a:rPr>
              <a:t>بازار ثانويه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6354763" y="2371725"/>
            <a:ext cx="15303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fa-IR" sz="2800" b="1">
                <a:ea typeface="Times New Roman" pitchFamily="18" charset="0"/>
                <a:cs typeface="B Mitra" pitchFamily="2" charset="-78"/>
              </a:rPr>
              <a:t>بازار اوليه</a:t>
            </a:r>
          </a:p>
        </p:txBody>
      </p:sp>
      <p:graphicFrame>
        <p:nvGraphicFramePr>
          <p:cNvPr id="72718" name="Group 14"/>
          <p:cNvGraphicFramePr>
            <a:graphicFrameLocks noGrp="1"/>
          </p:cNvGraphicFramePr>
          <p:nvPr/>
        </p:nvGraphicFramePr>
        <p:xfrm>
          <a:off x="2159000" y="1752600"/>
          <a:ext cx="5797550" cy="457200"/>
        </p:xfrm>
        <a:graphic>
          <a:graphicData uri="http://schemas.openxmlformats.org/drawingml/2006/table">
            <a:tbl>
              <a:tblPr rtl="1"/>
              <a:tblGrid>
                <a:gridCol w="5797550"/>
              </a:tblGrid>
              <a:tr h="1857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</a:tabLst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ساختار بورس در انطباق با قانون جديد بازار سرمايه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6977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/>
      <p:bldP spid="72708" grpId="0" animBg="1"/>
      <p:bldP spid="72709" grpId="0" animBg="1"/>
      <p:bldP spid="72710" grpId="0" animBg="1"/>
      <p:bldP spid="72711" grpId="0" animBg="1"/>
      <p:bldP spid="72712" grpId="0" animBg="1"/>
      <p:bldP spid="72713" grpId="0" animBg="1"/>
      <p:bldP spid="72714" grpId="0" animBg="1"/>
      <p:bldP spid="72715" grpId="0" animBg="1"/>
      <p:bldP spid="72716" grpId="0"/>
      <p:bldP spid="727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7583" y="1988840"/>
          <a:ext cx="8064897" cy="4104458"/>
        </p:xfrm>
        <a:graphic>
          <a:graphicData uri="http://schemas.openxmlformats.org/drawingml/2006/table">
            <a:tbl>
              <a:tblPr rtl="1" firstRow="1" firstCol="1" bandRow="1"/>
              <a:tblGrid>
                <a:gridCol w="1443836"/>
                <a:gridCol w="530782"/>
                <a:gridCol w="355954"/>
                <a:gridCol w="466114"/>
                <a:gridCol w="466114"/>
                <a:gridCol w="466114"/>
                <a:gridCol w="536218"/>
                <a:gridCol w="536218"/>
                <a:gridCol w="468352"/>
                <a:gridCol w="468352"/>
                <a:gridCol w="458656"/>
                <a:gridCol w="458656"/>
                <a:gridCol w="442506"/>
                <a:gridCol w="631422"/>
                <a:gridCol w="335603"/>
              </a:tblGrid>
              <a:tr h="386811">
                <a:tc gridSpan="1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جدول (1) روش­های تأمین مالی در ایران طی سال­های 1386 الی 1392 (ارقام به میلیارد ریال)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674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شـــرح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سال 1386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سال 1387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سال 1388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سال 1389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سال 1390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سال 1391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سال 1392 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7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مبلغ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درصد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مبلغ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درصد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مبلغ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درصد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مبلغ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درصد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مبلغ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درصد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مبلغ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درصد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مبلغ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درصد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5720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افزایش ماندۀ تسهیلات اعطایی بانکـها و مؤسسات مالی نسبت به سال ما قبل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436،069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84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197،459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290،650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799،566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554،674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610،957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62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929.117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02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اوراق مشارکت دولتی و شهرداری ها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45،385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23،800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17،700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156،805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44،861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123،598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43.421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جمـــع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481،454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93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221،259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81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308،350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84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956،371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86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599،535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734،555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972.538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19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اوراق سهام انتشار یافته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21،838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36،190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26،815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102،750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100،953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127،850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246.921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اوراق مشارکت شرکتی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7،500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14،450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1،000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5،950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3.200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اوراق اجاره و مرابحه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-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291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3،416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3،906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9.112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جـمع اوراق ثبت شده نزد سازمان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21،838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36،590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13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34،315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117،491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11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105،369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137،706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259.233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197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ســرمایه گذاری خارجی*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16،030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3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17،320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27،460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40،854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53،135</a:t>
                      </a:r>
                      <a:r>
                        <a:rPr lang="ar-SA" sz="105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**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119،315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76.906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4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جمـــع کــل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519،322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275،169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370،125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1،114،716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758،039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991،576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100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1.308.677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05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476673"/>
            <a:ext cx="78488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4400" b="1" dirty="0" smtClean="0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B Mitra" pitchFamily="2" charset="-78"/>
              </a:rPr>
              <a:t>روش­های </a:t>
            </a:r>
            <a:r>
              <a:rPr lang="fa-IR" sz="4400" b="1" dirty="0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B Mitra" pitchFamily="2" charset="-78"/>
              </a:rPr>
              <a:t>تأمین مالی </a:t>
            </a:r>
            <a:r>
              <a:rPr lang="fa-IR" sz="4400" b="1" dirty="0" smtClean="0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B Mitra" pitchFamily="2" charset="-78"/>
              </a:rPr>
              <a:t>بیرونی در </a:t>
            </a:r>
            <a:r>
              <a:rPr lang="fa-IR" sz="4400" b="1" dirty="0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B Mitra" pitchFamily="2" charset="-78"/>
              </a:rPr>
              <a:t>ایران طی سال­های 1386 الی 1392 </a:t>
            </a:r>
            <a:endParaRPr lang="en-US" sz="4400" b="1" dirty="0">
              <a:solidFill>
                <a:srgbClr val="2C067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6093296"/>
            <a:ext cx="8352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سازمان بورس اوراق بهادار (1393) : تامین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مالی در بازار پول و سرمایه ایران و نقش </a:t>
            </a:r>
            <a:r>
              <a:rPr lang="fa-IR" dirty="0" err="1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شرکت‌های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تامین سرمایه در آن (سال 1392)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0381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4"/>
          <p:cNvSpPr txBox="1">
            <a:spLocks noGrp="1"/>
          </p:cNvSpPr>
          <p:nvPr/>
        </p:nvSpPr>
        <p:spPr bwMode="auto">
          <a:xfrm>
            <a:off x="7835900" y="638175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1C57B26-3030-4B7E-9E5B-728284874A74}" type="slidenum">
              <a:rPr lang="ar-SA" sz="1400">
                <a:cs typeface="B Yagut" pitchFamily="2" charset="-78"/>
              </a:rPr>
              <a:pPr algn="r"/>
              <a:t>52</a:t>
            </a:fld>
            <a:endParaRPr lang="en-US" sz="1400">
              <a:cs typeface="B Yagut" pitchFamily="2" charset="-78"/>
            </a:endParaRP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4943475" y="2124075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4927600" y="27225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4933950" y="55165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4937125" y="4808538"/>
            <a:ext cx="0" cy="80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4370388" y="1755775"/>
            <a:ext cx="11430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r-SA">
                <a:ea typeface="Times New Roman" pitchFamily="18" charset="0"/>
                <a:cs typeface="B Lotus" pitchFamily="2" charset="-78"/>
              </a:rPr>
              <a:t>ايده</a:t>
            </a:r>
            <a:endParaRPr lang="ar-SA" sz="2400"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4375150" y="3802063"/>
            <a:ext cx="11430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050">
                <a:latin typeface="+mn-lt"/>
                <a:ea typeface="Times New Roman" pitchFamily="18" charset="0"/>
                <a:cs typeface="B Lotus" pitchFamily="2" charset="-78"/>
              </a:rPr>
              <a:t>معرفي كالا به بازار</a:t>
            </a:r>
            <a:endParaRPr lang="ar-SA" sz="2400">
              <a:latin typeface="+mn-lt"/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4384675" y="2368550"/>
            <a:ext cx="11430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r-SA">
                <a:ea typeface="Times New Roman" pitchFamily="18" charset="0"/>
                <a:cs typeface="B Lotus" pitchFamily="2" charset="-78"/>
              </a:rPr>
              <a:t>آغاز</a:t>
            </a:r>
            <a:endParaRPr lang="ar-SA" sz="2400"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4375150" y="2973388"/>
            <a:ext cx="11430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r-SA" sz="1200">
                <a:ea typeface="Times New Roman" pitchFamily="18" charset="0"/>
                <a:cs typeface="B Lotus" pitchFamily="2" charset="-78"/>
              </a:rPr>
              <a:t>توليد نمونه اوليه</a:t>
            </a:r>
            <a:endParaRPr lang="ar-SA" sz="2000"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75787" name="Oval 11"/>
          <p:cNvSpPr>
            <a:spLocks noChangeArrowheads="1"/>
          </p:cNvSpPr>
          <p:nvPr/>
        </p:nvSpPr>
        <p:spPr bwMode="auto">
          <a:xfrm>
            <a:off x="4384675" y="4602163"/>
            <a:ext cx="11430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r-SA">
                <a:ea typeface="Times New Roman" pitchFamily="18" charset="0"/>
                <a:cs typeface="B Lotus" pitchFamily="2" charset="-78"/>
              </a:rPr>
              <a:t>رشد</a:t>
            </a:r>
            <a:endParaRPr lang="ar-SA" sz="2400"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4371975" y="5173663"/>
            <a:ext cx="1143000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a-IR">
                <a:ea typeface="Times New Roman" pitchFamily="18" charset="0"/>
                <a:cs typeface="B Lotus" pitchFamily="2" charset="-78"/>
              </a:rPr>
              <a:t>گسترش</a:t>
            </a:r>
            <a:endParaRPr lang="fa-IR" sz="2400"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75789" name="Oval 13"/>
          <p:cNvSpPr>
            <a:spLocks noChangeArrowheads="1"/>
          </p:cNvSpPr>
          <p:nvPr/>
        </p:nvSpPr>
        <p:spPr bwMode="auto">
          <a:xfrm>
            <a:off x="4348163" y="5745163"/>
            <a:ext cx="1143000" cy="571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ar-SA">
                <a:ea typeface="Times New Roman" pitchFamily="18" charset="0"/>
                <a:cs typeface="B Lotus" pitchFamily="2" charset="-78"/>
              </a:rPr>
              <a:t>بلوغ</a:t>
            </a:r>
            <a:endParaRPr lang="ar-SA" sz="2400">
              <a:ea typeface="Times New Roman" pitchFamily="18" charset="0"/>
              <a:cs typeface="B Lotus" pitchFamily="2" charset="-78"/>
            </a:endParaRPr>
          </a:p>
        </p:txBody>
      </p:sp>
      <p:sp>
        <p:nvSpPr>
          <p:cNvPr id="75790" name="Line 14"/>
          <p:cNvSpPr>
            <a:spLocks noChangeShapeType="1"/>
          </p:cNvSpPr>
          <p:nvPr/>
        </p:nvSpPr>
        <p:spPr bwMode="auto">
          <a:xfrm>
            <a:off x="4914900" y="3436938"/>
            <a:ext cx="4763" cy="36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1" name="Line 15"/>
          <p:cNvSpPr>
            <a:spLocks noChangeShapeType="1"/>
          </p:cNvSpPr>
          <p:nvPr/>
        </p:nvSpPr>
        <p:spPr bwMode="auto">
          <a:xfrm flipH="1">
            <a:off x="4922838" y="4259263"/>
            <a:ext cx="11112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611188" y="1658938"/>
            <a:ext cx="12573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305050" y="1628775"/>
            <a:ext cx="5651500" cy="5027613"/>
            <a:chOff x="1220" y="912"/>
            <a:chExt cx="3560" cy="3167"/>
          </a:xfrm>
        </p:grpSpPr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3290" y="912"/>
              <a:ext cx="1490" cy="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180975" algn="l"/>
                </a:tabLst>
              </a:pPr>
              <a:r>
                <a:rPr lang="fa-IR" sz="1600">
                  <a:solidFill>
                    <a:srgbClr val="2C0670"/>
                  </a:solidFill>
                  <a:cs typeface="B Lotus" pitchFamily="2" charset="-78"/>
                </a:rPr>
                <a:t>دانشگاهها</a:t>
              </a:r>
              <a:endParaRPr lang="en-US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r>
                <a:rPr lang="fa-IR" sz="1600">
                  <a:solidFill>
                    <a:srgbClr val="2C0670"/>
                  </a:solidFill>
                  <a:cs typeface="B Lotus" pitchFamily="2" charset="-78"/>
                </a:rPr>
                <a:t>صندوق حمايت از پژوهشگران </a:t>
              </a: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r>
                <a:rPr lang="fa-IR" sz="1600">
                  <a:solidFill>
                    <a:srgbClr val="2C0670"/>
                  </a:solidFill>
                  <a:cs typeface="B Lotus" pitchFamily="2" charset="-78"/>
                </a:rPr>
                <a:t>طرح تحقيقات صنعتي آموزش و اطلاع‌رساني</a:t>
              </a:r>
              <a:endParaRPr lang="en-US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r>
                <a:rPr lang="fa-IR" sz="1600">
                  <a:solidFill>
                    <a:srgbClr val="2C0670"/>
                  </a:solidFill>
                  <a:cs typeface="B Lotus" pitchFamily="2" charset="-78"/>
                </a:rPr>
                <a:t>طرح خودرو</a:t>
              </a:r>
              <a:endParaRPr lang="en-US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 b="1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r>
                <a:rPr lang="fa-IR" sz="1600">
                  <a:solidFill>
                    <a:srgbClr val="2C0670"/>
                  </a:solidFill>
                  <a:cs typeface="B Lotus" pitchFamily="2" charset="-78"/>
                </a:rPr>
                <a:t>صندوق مالي توسعه تكنولوژي</a:t>
              </a:r>
              <a:endParaRPr lang="en-US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r>
                <a:rPr lang="fa-IR" sz="1600">
                  <a:solidFill>
                    <a:srgbClr val="2C0670"/>
                  </a:solidFill>
                  <a:cs typeface="B Lotus" pitchFamily="2" charset="-78"/>
                </a:rPr>
                <a:t>سازمان صنايع كوچك و شركت شهرك‌هاي صنعتي</a:t>
              </a:r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2360" y="942"/>
              <a:ext cx="792" cy="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en-US" sz="1600">
                <a:solidFill>
                  <a:srgbClr val="2C0670"/>
                </a:solidFill>
                <a:cs typeface="B Lotus" pitchFamily="2" charset="-78"/>
              </a:endParaRPr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1220" y="912"/>
              <a:ext cx="1278" cy="3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180975" algn="l"/>
                </a:tabLst>
              </a:pPr>
              <a:r>
                <a:rPr lang="fa-IR" sz="1600">
                  <a:solidFill>
                    <a:srgbClr val="2C0670"/>
                  </a:solidFill>
                  <a:cs typeface="B Lotus" pitchFamily="2" charset="-78"/>
                </a:rPr>
                <a:t>معاونت توسعه و ايجاد طرح‌هاي سازمان گسترش و نوسازي صنايع ايران</a:t>
              </a:r>
              <a:endParaRPr lang="en-US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r>
                <a:rPr lang="fa-IR" sz="1600">
                  <a:solidFill>
                    <a:srgbClr val="2C0670"/>
                  </a:solidFill>
                  <a:cs typeface="B Lotus" pitchFamily="2" charset="-78"/>
                </a:rPr>
                <a:t>طرح كمك به نمونه‌سازي ماشين‌آلات و تجهيزات صنعتي</a:t>
              </a:r>
              <a:endParaRPr lang="en-US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r>
                <a:rPr lang="fa-IR" sz="1600">
                  <a:solidFill>
                    <a:srgbClr val="2C0670"/>
                  </a:solidFill>
                  <a:cs typeface="B Lotus" pitchFamily="2" charset="-78"/>
                </a:rPr>
                <a:t>پژوهشگاه نفت</a:t>
              </a:r>
              <a:endParaRPr lang="en-US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r>
                <a:rPr lang="fa-IR" sz="1600">
                  <a:solidFill>
                    <a:srgbClr val="2C0670"/>
                  </a:solidFill>
                  <a:cs typeface="B Lotus" pitchFamily="2" charset="-78"/>
                </a:rPr>
                <a:t>طرح توسعه كارآفريني</a:t>
              </a:r>
              <a:endParaRPr lang="en-US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r>
                <a:rPr lang="fa-IR" sz="1600">
                  <a:solidFill>
                    <a:srgbClr val="2C0670"/>
                  </a:solidFill>
                  <a:cs typeface="B Lotus" pitchFamily="2" charset="-78"/>
                </a:rPr>
                <a:t>دبيرخانه بند ر تبصره 2 قانون بودجه سال 84</a:t>
              </a:r>
              <a:endParaRPr lang="en-US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endParaRPr lang="fa-IR" sz="1600">
                <a:solidFill>
                  <a:srgbClr val="2C0670"/>
                </a:solidFill>
                <a:cs typeface="B Lotus" pitchFamily="2" charset="-78"/>
              </a:endParaRPr>
            </a:p>
            <a:p>
              <a:pPr algn="ctr" eaLnBrk="0" hangingPunct="0">
                <a:tabLst>
                  <a:tab pos="180975" algn="l"/>
                </a:tabLst>
              </a:pPr>
              <a:r>
                <a:rPr lang="fa-IR" sz="1600">
                  <a:solidFill>
                    <a:srgbClr val="2C0670"/>
                  </a:solidFill>
                  <a:cs typeface="B Lotus" pitchFamily="2" charset="-78"/>
                </a:rPr>
                <a:t>بانك‌هاي تجاري</a:t>
              </a:r>
              <a:endParaRPr lang="en-US" sz="1600">
                <a:solidFill>
                  <a:srgbClr val="2C0670"/>
                </a:solidFill>
                <a:cs typeface="B Lotus" pitchFamily="2" charset="-78"/>
              </a:endParaRPr>
            </a:p>
          </p:txBody>
        </p:sp>
        <p:sp>
          <p:nvSpPr>
            <p:cNvPr id="75797" name="Line 21"/>
            <p:cNvSpPr>
              <a:spLocks noChangeShapeType="1"/>
            </p:cNvSpPr>
            <p:nvPr/>
          </p:nvSpPr>
          <p:spPr bwMode="auto">
            <a:xfrm>
              <a:off x="1220" y="912"/>
              <a:ext cx="356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Line 22"/>
            <p:cNvSpPr>
              <a:spLocks noChangeShapeType="1"/>
            </p:cNvSpPr>
            <p:nvPr/>
          </p:nvSpPr>
          <p:spPr bwMode="auto">
            <a:xfrm>
              <a:off x="1220" y="4049"/>
              <a:ext cx="356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9" name="Line 23"/>
            <p:cNvSpPr>
              <a:spLocks noChangeShapeType="1"/>
            </p:cNvSpPr>
            <p:nvPr/>
          </p:nvSpPr>
          <p:spPr bwMode="auto">
            <a:xfrm>
              <a:off x="1220" y="912"/>
              <a:ext cx="0" cy="3137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Line 24"/>
            <p:cNvSpPr>
              <a:spLocks noChangeShapeType="1"/>
            </p:cNvSpPr>
            <p:nvPr/>
          </p:nvSpPr>
          <p:spPr bwMode="auto">
            <a:xfrm>
              <a:off x="4780" y="912"/>
              <a:ext cx="0" cy="3137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1" name="Line 25"/>
            <p:cNvSpPr>
              <a:spLocks noChangeShapeType="1"/>
            </p:cNvSpPr>
            <p:nvPr/>
          </p:nvSpPr>
          <p:spPr bwMode="auto">
            <a:xfrm>
              <a:off x="3290" y="912"/>
              <a:ext cx="0" cy="3137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2" name="Line 26"/>
            <p:cNvSpPr>
              <a:spLocks noChangeShapeType="1"/>
            </p:cNvSpPr>
            <p:nvPr/>
          </p:nvSpPr>
          <p:spPr bwMode="auto">
            <a:xfrm>
              <a:off x="2498" y="912"/>
              <a:ext cx="0" cy="3137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6608763" y="3533775"/>
            <a:ext cx="45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9600" b="1">
                <a:latin typeface="Zar" pitchFamily="2" charset="-78"/>
                <a:cs typeface="B Mitra" pitchFamily="2" charset="-78"/>
              </a:rPr>
              <a:t>؟</a:t>
            </a:r>
            <a:endParaRPr lang="en-US" sz="9600" b="1">
              <a:latin typeface="Zar" pitchFamily="2" charset="-78"/>
              <a:cs typeface="B Mitra" pitchFamily="2" charset="-78"/>
            </a:endParaRP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3179763" y="3305175"/>
            <a:ext cx="45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9600" b="1">
                <a:latin typeface="Zar" pitchFamily="2" charset="-78"/>
                <a:cs typeface="B Mitra" pitchFamily="2" charset="-78"/>
              </a:rPr>
              <a:t>؟</a:t>
            </a:r>
            <a:endParaRPr lang="en-US" sz="9600" b="1">
              <a:latin typeface="Zar" pitchFamily="2" charset="-78"/>
              <a:cs typeface="B Mitra" pitchFamily="2" charset="-78"/>
            </a:endParaRPr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1547813" y="476250"/>
            <a:ext cx="6264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000" b="1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شکاف نهادهای تامين مالي فناوري </a:t>
            </a:r>
            <a:endParaRPr lang="en-US" sz="4000" b="1">
              <a:solidFill>
                <a:srgbClr val="2C0670"/>
              </a:solidFill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5" grpId="0"/>
      <p:bldP spid="6863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روند ارزش‌افزوده و تعداد صنايع كشور</a:t>
            </a:r>
            <a:endParaRPr lang="en-US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17688"/>
            <a:ext cx="77184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986213"/>
            <a:ext cx="74295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 txBox="1">
            <a:spLocks noGrp="1"/>
          </p:cNvSpPr>
          <p:nvPr/>
        </p:nvSpPr>
        <p:spPr bwMode="auto">
          <a:xfrm>
            <a:off x="7835900" y="638175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A1C56EA-E36A-4026-9EB7-311B01D3F96C}" type="slidenum">
              <a:rPr lang="ar-SA" sz="1400">
                <a:cs typeface="B Lotus" pitchFamily="2" charset="-78"/>
              </a:rPr>
              <a:pPr algn="r"/>
              <a:t>54</a:t>
            </a:fld>
            <a:endParaRPr lang="en-US" sz="1400">
              <a:cs typeface="B Lotus" pitchFamily="2" charset="-78"/>
            </a:endParaRPr>
          </a:p>
        </p:txBody>
      </p:sp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4845050" y="1773238"/>
            <a:ext cx="14288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68438" y="-55563"/>
            <a:ext cx="7138987" cy="1143001"/>
          </a:xfrm>
        </p:spPr>
        <p:txBody>
          <a:bodyPr/>
          <a:lstStyle/>
          <a:p>
            <a:pPr>
              <a:defRPr/>
            </a:pPr>
            <a:r>
              <a:rPr lang="fa-IR" dirty="0">
                <a:latin typeface="+mj-lt"/>
                <a:ea typeface="+mj-ea"/>
                <a:cs typeface="B Mitra" pitchFamily="2" charset="-78"/>
              </a:rPr>
              <a:t>عدم تقسیم کار بین سازمانها</a:t>
            </a:r>
            <a:endParaRPr lang="en-US" dirty="0"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4144963" y="1196975"/>
            <a:ext cx="1439862" cy="574675"/>
          </a:xfrm>
          <a:prstGeom prst="ellipse">
            <a:avLst/>
          </a:prstGeom>
          <a:gradFill rotWithShape="1">
            <a:gsLst>
              <a:gs pos="0">
                <a:srgbClr val="1BAD9F"/>
              </a:gs>
              <a:gs pos="100000">
                <a:srgbClr val="0D504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fa-IR" sz="2000" b="1">
                <a:cs typeface="B Lotus" pitchFamily="2" charset="-78"/>
              </a:rPr>
              <a:t>ايده</a:t>
            </a:r>
            <a:endParaRPr kumimoji="1" lang="en-US" sz="2000" b="1">
              <a:cs typeface="B Lotus" pitchFamily="2" charset="-78"/>
            </a:endParaRP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4144963" y="1989138"/>
            <a:ext cx="1439862" cy="574675"/>
          </a:xfrm>
          <a:prstGeom prst="ellipse">
            <a:avLst/>
          </a:prstGeom>
          <a:gradFill rotWithShape="1">
            <a:gsLst>
              <a:gs pos="0">
                <a:srgbClr val="1BAD9F"/>
              </a:gs>
              <a:gs pos="100000">
                <a:srgbClr val="0D504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a-IR" sz="2000" b="1">
                <a:cs typeface="B Lotus" pitchFamily="2" charset="-78"/>
              </a:rPr>
              <a:t>آغاز</a:t>
            </a:r>
            <a:endParaRPr lang="en-US" sz="2000" b="1">
              <a:cs typeface="B Lotus" pitchFamily="2" charset="-78"/>
            </a:endParaRP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4144963" y="2781300"/>
            <a:ext cx="1439862" cy="574675"/>
          </a:xfrm>
          <a:prstGeom prst="ellipse">
            <a:avLst/>
          </a:prstGeom>
          <a:gradFill rotWithShape="1">
            <a:gsLst>
              <a:gs pos="0">
                <a:srgbClr val="1BAD9F"/>
              </a:gs>
              <a:gs pos="100000">
                <a:srgbClr val="0D504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kumimoji="1" lang="fa-IR" sz="2000">
                <a:cs typeface="B Lotus" pitchFamily="2" charset="-78"/>
              </a:rPr>
              <a:t>توليد نمونه اوليه</a:t>
            </a:r>
            <a:endParaRPr kumimoji="1" lang="en-US" sz="2000">
              <a:cs typeface="B Lotus" pitchFamily="2" charset="-78"/>
            </a:endParaRPr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4144963" y="3573463"/>
            <a:ext cx="1439862" cy="574675"/>
          </a:xfrm>
          <a:prstGeom prst="ellipse">
            <a:avLst/>
          </a:prstGeom>
          <a:gradFill rotWithShape="1">
            <a:gsLst>
              <a:gs pos="0">
                <a:srgbClr val="1BAD9F"/>
              </a:gs>
              <a:gs pos="100000">
                <a:srgbClr val="0D504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fa-IR" sz="2000">
                <a:latin typeface="Lotus" pitchFamily="2" charset="-78"/>
                <a:cs typeface="B Lotus" pitchFamily="2" charset="-78"/>
              </a:rPr>
              <a:t>معرفي كالا به بازار</a:t>
            </a:r>
            <a:endParaRPr kumimoji="1" lang="en-US" sz="2000">
              <a:latin typeface="Lotus" pitchFamily="2" charset="-78"/>
              <a:cs typeface="B Lotus" pitchFamily="2" charset="-78"/>
            </a:endParaRPr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4144963" y="4365625"/>
            <a:ext cx="1439862" cy="574675"/>
          </a:xfrm>
          <a:prstGeom prst="ellipse">
            <a:avLst/>
          </a:prstGeom>
          <a:gradFill rotWithShape="1">
            <a:gsLst>
              <a:gs pos="0">
                <a:srgbClr val="1BAD9F"/>
              </a:gs>
              <a:gs pos="100000">
                <a:srgbClr val="0D504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fa-IR" sz="2000" b="1">
                <a:latin typeface="Lotus" pitchFamily="2" charset="-78"/>
                <a:cs typeface="B Lotus" pitchFamily="2" charset="-78"/>
              </a:rPr>
              <a:t>رشد</a:t>
            </a:r>
            <a:endParaRPr kumimoji="1" lang="en-US" sz="2000" b="1">
              <a:latin typeface="Lotus" pitchFamily="2" charset="-78"/>
              <a:cs typeface="B Lotus" pitchFamily="2" charset="-78"/>
            </a:endParaRPr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4140200" y="5229225"/>
            <a:ext cx="1439863" cy="574675"/>
          </a:xfrm>
          <a:prstGeom prst="ellipse">
            <a:avLst/>
          </a:prstGeom>
          <a:gradFill rotWithShape="1">
            <a:gsLst>
              <a:gs pos="0">
                <a:srgbClr val="1BAD9F"/>
              </a:gs>
              <a:gs pos="100000">
                <a:srgbClr val="0D504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fa-IR" sz="2000" b="1">
                <a:latin typeface="Lotus" pitchFamily="2" charset="-78"/>
                <a:cs typeface="B Lotus" pitchFamily="2" charset="-78"/>
              </a:rPr>
              <a:t>توسعه</a:t>
            </a:r>
            <a:endParaRPr kumimoji="1" lang="en-US" sz="2000" b="1">
              <a:latin typeface="Lotus" pitchFamily="2" charset="-78"/>
              <a:cs typeface="B Lotus" pitchFamily="2" charset="-78"/>
            </a:endParaRPr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4148138" y="6045200"/>
            <a:ext cx="1439862" cy="574675"/>
          </a:xfrm>
          <a:prstGeom prst="ellipse">
            <a:avLst/>
          </a:prstGeom>
          <a:gradFill rotWithShape="1">
            <a:gsLst>
              <a:gs pos="0">
                <a:srgbClr val="1BAD9F"/>
              </a:gs>
              <a:gs pos="100000">
                <a:srgbClr val="0D504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fa-IR" sz="2000" b="1">
                <a:latin typeface="Lotus" pitchFamily="2" charset="-78"/>
                <a:cs typeface="B Lotus" pitchFamily="2" charset="-78"/>
              </a:rPr>
              <a:t>بلوغ</a:t>
            </a:r>
            <a:endParaRPr kumimoji="1" lang="en-US" sz="2000" b="1">
              <a:latin typeface="Lotus" pitchFamily="2" charset="-78"/>
              <a:cs typeface="B Lotus" pitchFamily="2" charset="-78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5724525" y="998538"/>
            <a:ext cx="3419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B Lotus" pitchFamily="2" charset="-78"/>
              </a:rPr>
              <a:t>صندوق حمايت از پژوهشگران كشور</a:t>
            </a:r>
            <a:endParaRPr lang="en-US" sz="2400">
              <a:cs typeface="B Lotus" pitchFamily="2" charset="-78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5508625" y="1646238"/>
            <a:ext cx="3635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B Lotus" pitchFamily="2" charset="-78"/>
              </a:rPr>
              <a:t>طرح تحقيقات صنعتي، آموزش و اطلاع‌رساني</a:t>
            </a:r>
            <a:endParaRPr lang="en-US" sz="2400">
              <a:cs typeface="B Lotus" pitchFamily="2" charset="-78"/>
            </a:endParaRP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747713" y="1255713"/>
            <a:ext cx="3419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B Lotus" pitchFamily="2" charset="-78"/>
              </a:rPr>
              <a:t>معاونت توسعه و ايجاد طرحها سازمان گسترش و نوسازي صنايع ايران</a:t>
            </a:r>
            <a:endParaRPr lang="en-US" sz="2400">
              <a:cs typeface="B Lotus" pitchFamily="2" charset="-78"/>
            </a:endParaRP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755650" y="2478088"/>
            <a:ext cx="3419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B Lotus" pitchFamily="2" charset="-78"/>
              </a:rPr>
              <a:t>طرح كمك به نمونه‌‌سازي ماشين‌آلات و تجهيزات صنعتي</a:t>
            </a:r>
            <a:endParaRPr lang="en-US" sz="2400">
              <a:cs typeface="B Lotus" pitchFamily="2" charset="-78"/>
            </a:endParaRP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5724525" y="2438400"/>
            <a:ext cx="341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B Lotus" pitchFamily="2" charset="-78"/>
              </a:rPr>
              <a:t>طرح خودرو</a:t>
            </a:r>
            <a:endParaRPr lang="en-US" sz="2400">
              <a:cs typeface="B Lotus" pitchFamily="2" charset="-78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5508625" y="5013325"/>
            <a:ext cx="341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B Lotus" pitchFamily="2" charset="-78"/>
              </a:rPr>
              <a:t>شرکت گسترش کارآفريني</a:t>
            </a:r>
            <a:endParaRPr lang="en-US" sz="2400">
              <a:cs typeface="B Lotus" pitchFamily="2" charset="-78"/>
            </a:endParaRP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724525" y="2943225"/>
            <a:ext cx="341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B Lotus" pitchFamily="2" charset="-78"/>
              </a:rPr>
              <a:t>صندوق مالي توسعه تكنولوژي</a:t>
            </a:r>
            <a:endParaRPr lang="en-US" sz="2400">
              <a:cs typeface="B Lotus" pitchFamily="2" charset="-78"/>
            </a:endParaRP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827088" y="5229225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B Lotus" pitchFamily="2" charset="-78"/>
              </a:rPr>
              <a:t>بانكهاي تجاري</a:t>
            </a:r>
            <a:endParaRPr lang="en-US" sz="2400">
              <a:cs typeface="B Lotus" pitchFamily="2" charset="-78"/>
            </a:endParaRP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5724525" y="5602288"/>
            <a:ext cx="3419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B Lotus" pitchFamily="2" charset="-78"/>
              </a:rPr>
              <a:t>سازمان صنايع كوچك و شركت شهركهاي صنعتي</a:t>
            </a:r>
            <a:endParaRPr lang="en-US" sz="2400">
              <a:cs typeface="B Lotus" pitchFamily="2" charset="-78"/>
            </a:endParaRP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755650" y="5695950"/>
            <a:ext cx="3419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>
                <a:cs typeface="B Lotus" pitchFamily="2" charset="-78"/>
              </a:rPr>
              <a:t>دبيرخانه بند ر تبصره 2 قانون بودجه سال 84</a:t>
            </a:r>
            <a:endParaRPr lang="en-US" sz="2400">
              <a:cs typeface="B Lotus" pitchFamily="2" charset="-78"/>
            </a:endParaRPr>
          </a:p>
        </p:txBody>
      </p:sp>
      <p:sp>
        <p:nvSpPr>
          <p:cNvPr id="63510" name="AutoShape 22"/>
          <p:cNvSpPr>
            <a:spLocks/>
          </p:cNvSpPr>
          <p:nvPr/>
        </p:nvSpPr>
        <p:spPr bwMode="auto">
          <a:xfrm>
            <a:off x="5580063" y="1196975"/>
            <a:ext cx="360362" cy="2952750"/>
          </a:xfrm>
          <a:prstGeom prst="rightBrace">
            <a:avLst>
              <a:gd name="adj1" fmla="val 68282"/>
              <a:gd name="adj2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B Lotus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2" grpId="0" animBg="1"/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/>
      <p:bldP spid="63500" grpId="0"/>
      <p:bldP spid="63501" grpId="0"/>
      <p:bldP spid="63502" grpId="0"/>
      <p:bldP spid="63503" grpId="0"/>
      <p:bldP spid="63505" grpId="0"/>
      <p:bldP spid="63506" grpId="0"/>
      <p:bldP spid="63507" grpId="0"/>
      <p:bldP spid="63508" grpId="0"/>
      <p:bldP spid="63509" grpId="0"/>
      <p:bldP spid="635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4"/>
          <p:cNvSpPr txBox="1">
            <a:spLocks noGrp="1"/>
          </p:cNvSpPr>
          <p:nvPr/>
        </p:nvSpPr>
        <p:spPr bwMode="auto">
          <a:xfrm>
            <a:off x="7835900" y="638175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66F0B0D-63F7-44F9-AAAC-846A0BBCA10A}" type="slidenum">
              <a:rPr lang="ar-SA" sz="1400">
                <a:cs typeface="B Yagut" pitchFamily="2" charset="-78"/>
              </a:rPr>
              <a:pPr algn="r"/>
              <a:t>55</a:t>
            </a:fld>
            <a:endParaRPr lang="en-US" sz="1400">
              <a:cs typeface="B Yagut" pitchFamily="2" charset="-78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492375"/>
            <a:ext cx="8002587" cy="3529013"/>
          </a:xfrm>
        </p:spPr>
        <p:txBody>
          <a:bodyPr/>
          <a:lstStyle/>
          <a:p>
            <a:r>
              <a:rPr lang="fa-IR">
                <a:cs typeface="B Lotus" pitchFamily="2" charset="-78"/>
              </a:rPr>
              <a:t>عملكرد اين مراكز و صندوقها نشان مي‌دهد كه فعاليت آنها با الزامات تامين مالي طرح‌هاي نوآورانه و كارآفرينانه همخواني ندارد.</a:t>
            </a:r>
          </a:p>
          <a:p>
            <a:endParaRPr lang="fa-IR">
              <a:cs typeface="B Lotus" pitchFamily="2" charset="-78"/>
            </a:endParaRPr>
          </a:p>
          <a:p>
            <a:r>
              <a:rPr lang="fa-IR">
                <a:cs typeface="B Lotus" pitchFamily="2" charset="-78"/>
              </a:rPr>
              <a:t>اين طرحها به سبب ماهيت دولتي خود،  اصولا زمينه قانوني براي ورود به عرصه سرمايه‌گذاري ريسك‌پذير را ندارند.</a:t>
            </a:r>
          </a:p>
          <a:p>
            <a:endParaRPr lang="en-US">
              <a:cs typeface="B Lotus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نهادهاي متولي توسعه كسب و كار دانش‌بنيان</a:t>
            </a: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a-IR"/>
              <a:t>صنعت سرمايه‌گذاري ريسك‌پذير</a:t>
            </a:r>
          </a:p>
          <a:p>
            <a:pPr algn="l" rtl="0"/>
            <a:r>
              <a:rPr lang="en-US"/>
              <a:t>Venture Capital</a:t>
            </a:r>
            <a:endParaRPr lang="fa-IR"/>
          </a:p>
          <a:p>
            <a:endParaRPr lang="fa-IR"/>
          </a:p>
          <a:p>
            <a:r>
              <a:rPr lang="fa-IR"/>
              <a:t>بانكهاي توسعه‌اي</a:t>
            </a:r>
            <a:endParaRPr lang="en-US"/>
          </a:p>
          <a:p>
            <a:pPr algn="l" rtl="0"/>
            <a:r>
              <a:rPr lang="en-US"/>
              <a:t>Development Banking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138987" cy="1143000"/>
          </a:xfrm>
        </p:spPr>
        <p:txBody>
          <a:bodyPr>
            <a:normAutofit fontScale="90000"/>
          </a:bodyPr>
          <a:lstStyle/>
          <a:p>
            <a:r>
              <a:rPr lang="fa-IR" dirty="0" err="1" smtClean="0"/>
              <a:t>سرمایه‌گذاری</a:t>
            </a:r>
            <a:r>
              <a:rPr lang="fa-IR" dirty="0" smtClean="0"/>
              <a:t> </a:t>
            </a:r>
            <a:r>
              <a:rPr lang="fa-IR" dirty="0" err="1" smtClean="0"/>
              <a:t>ریسک‌پذیر</a:t>
            </a:r>
            <a:r>
              <a:rPr lang="fa-IR" dirty="0" smtClean="0"/>
              <a:t> در حوزه </a:t>
            </a:r>
            <a:r>
              <a:rPr lang="fa-IR" dirty="0" err="1" smtClean="0"/>
              <a:t>بیو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745" y="1237571"/>
            <a:ext cx="6314607" cy="56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6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868362"/>
          </a:xfrm>
        </p:spPr>
        <p:txBody>
          <a:bodyPr/>
          <a:lstStyle/>
          <a:p>
            <a:pPr>
              <a:defRPr/>
            </a:pPr>
            <a:r>
              <a:rPr lang="fa-IR" dirty="0" smtClean="0"/>
              <a:t>فرايند تامين مالي مشاركتي در صندوق</a:t>
            </a:r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143000" y="1295400"/>
          <a:ext cx="7620000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18456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جمع‌بندي و ارائه راهكارها در بخش دوم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2141538"/>
            <a:ext cx="6491288" cy="4716462"/>
          </a:xfrm>
        </p:spPr>
        <p:txBody>
          <a:bodyPr/>
          <a:lstStyle/>
          <a:p>
            <a:r>
              <a:rPr lang="fa-IR" sz="3600"/>
              <a:t>ايجاد بانك توسعه‌اي در حوزه علم و فناوري</a:t>
            </a:r>
            <a:r>
              <a:rPr lang="en-US" sz="3600"/>
              <a:t> </a:t>
            </a:r>
            <a:endParaRPr lang="fa-IR" sz="3600"/>
          </a:p>
          <a:p>
            <a:r>
              <a:rPr lang="fa-IR" sz="3600"/>
              <a:t>ايجاد شركت تضمين اعتبار بنگاههاي دانش‌بنيان</a:t>
            </a:r>
            <a:r>
              <a:rPr lang="en-US" sz="3600"/>
              <a:t> </a:t>
            </a:r>
            <a:endParaRPr lang="fa-IR" sz="3600"/>
          </a:p>
          <a:p>
            <a:r>
              <a:rPr lang="fa-IR" sz="3600"/>
              <a:t>ايجاد مركز ارزشگذاري طرحهاي دانش‌بنيان</a:t>
            </a:r>
            <a:r>
              <a:rPr lang="en-US" sz="3600"/>
              <a:t> </a:t>
            </a:r>
            <a:endParaRPr lang="fa-IR" sz="3600"/>
          </a:p>
          <a:p>
            <a:r>
              <a:rPr lang="fa-IR" sz="3600"/>
              <a:t>ارائه خدمات تخصصي بنگاههاي دانش‌بنيان از طريق شركتهاي تامين سرمايه</a:t>
            </a:r>
            <a:r>
              <a:rPr lang="en-US" sz="3600"/>
              <a:t> </a:t>
            </a:r>
            <a:endParaRPr lang="fa-IR" sz="3600"/>
          </a:p>
          <a:p>
            <a:r>
              <a:rPr lang="fa-IR" sz="3600"/>
              <a:t>ايجاد بازار فرابورس شركتهاي دانش‌بنيان</a:t>
            </a:r>
            <a:r>
              <a:rPr lang="en-US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رابطه بخش مالي و حقيقي اقتصاد</a:t>
            </a:r>
            <a:endParaRPr lang="en-US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581150"/>
            <a:ext cx="9136063" cy="5276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 txBox="1">
            <a:spLocks noGrp="1"/>
          </p:cNvSpPr>
          <p:nvPr/>
        </p:nvSpPr>
        <p:spPr bwMode="auto">
          <a:xfrm>
            <a:off x="7835900" y="6381750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075179A-0AF8-4CDD-8351-61BAFA45A7D8}" type="slidenum">
              <a:rPr lang="ar-SA" sz="1400">
                <a:cs typeface="B Yagut" pitchFamily="2" charset="-78"/>
              </a:rPr>
              <a:pPr algn="r"/>
              <a:t>60</a:t>
            </a:fld>
            <a:endParaRPr lang="en-US" sz="1400">
              <a:cs typeface="B Yagut" pitchFamily="2" charset="-78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+mj-lt"/>
              <a:ea typeface="+mj-ea"/>
              <a:cs typeface="B Mitra" pitchFamily="2" charset="-78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28800"/>
            <a:ext cx="7964487" cy="4048125"/>
          </a:xfrm>
        </p:spPr>
        <p:txBody>
          <a:bodyPr/>
          <a:lstStyle/>
          <a:p>
            <a:pPr algn="just">
              <a:buFontTx/>
              <a:buNone/>
            </a:pPr>
            <a:r>
              <a:rPr lang="fa-IR">
                <a:cs typeface="B Lotus" pitchFamily="2" charset="-78"/>
              </a:rPr>
              <a:t>         ادامه روند موجود در سرمايه‌گذاري براي كارآفريني و نوآوري نيازمند بازنگري جدي در اهداف، نگرشها و شيوه‌هاي اجرايي مي باشد. </a:t>
            </a:r>
          </a:p>
          <a:p>
            <a:pPr>
              <a:buFontTx/>
              <a:buNone/>
            </a:pPr>
            <a:endParaRPr lang="fa-IR">
              <a:cs typeface="B Lotus" pitchFamily="2" charset="-78"/>
            </a:endParaRPr>
          </a:p>
          <a:p>
            <a:pPr algn="just">
              <a:buFontTx/>
              <a:buNone/>
            </a:pPr>
            <a:r>
              <a:rPr lang="fa-IR">
                <a:cs typeface="B Lotus" pitchFamily="2" charset="-78"/>
              </a:rPr>
              <a:t>يكي از نقاط شروع براي اين تحول </a:t>
            </a:r>
            <a:r>
              <a:rPr lang="fa-IR" b="1">
                <a:cs typeface="B Lotus" pitchFamily="2" charset="-78"/>
              </a:rPr>
              <a:t>گسترش صنعت سرمایه گذاری ریسک پذیر</a:t>
            </a:r>
            <a:r>
              <a:rPr lang="fa-IR">
                <a:cs typeface="B Lotus" pitchFamily="2" charset="-78"/>
              </a:rPr>
              <a:t> مي باشد.</a:t>
            </a:r>
          </a:p>
          <a:p>
            <a:endParaRPr lang="en-US">
              <a:cs typeface="B Lotus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74763" y="1981200"/>
            <a:ext cx="7138987" cy="3124200"/>
          </a:xfrm>
          <a:prstGeom prst="rect">
            <a:avLst/>
          </a:prstGeom>
        </p:spPr>
        <p:txBody>
          <a:bodyPr/>
          <a:lstStyle/>
          <a:p>
            <a:pPr algn="ctr" rtl="1">
              <a:defRPr/>
            </a:pPr>
            <a:r>
              <a:rPr lang="fa-IR" sz="4000" b="1" kern="0" dirty="0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B Mitra" pitchFamily="2" charset="-78"/>
              </a:rPr>
              <a:t>با آرزوی موفقیت </a:t>
            </a:r>
          </a:p>
          <a:p>
            <a:pPr algn="ctr" rtl="1">
              <a:defRPr/>
            </a:pPr>
            <a:endParaRPr lang="fa-IR" sz="4000" b="1" kern="0" dirty="0">
              <a:solidFill>
                <a:srgbClr val="2C067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B Mitra" pitchFamily="2" charset="-78"/>
            </a:endParaRPr>
          </a:p>
          <a:p>
            <a:pPr algn="ctr" rtl="1">
              <a:defRPr/>
            </a:pPr>
            <a:r>
              <a:rPr lang="fa-IR" sz="8800" b="1" kern="0" dirty="0">
                <a:solidFill>
                  <a:srgbClr val="2C067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B Mitra" pitchFamily="2" charset="-78"/>
              </a:rPr>
              <a:t>پرسش و بحث</a:t>
            </a:r>
            <a:endParaRPr lang="en-US" sz="8800" b="1" kern="0" dirty="0">
              <a:solidFill>
                <a:srgbClr val="2C067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B Mitra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N-2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356100" y="4868863"/>
            <a:ext cx="44656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CDD844"/>
                </a:solidFill>
                <a:cs typeface="B Jadid" pitchFamily="2" charset="-78"/>
              </a:rPr>
              <a:t>با تشكر از همراهي </a:t>
            </a:r>
          </a:p>
          <a:p>
            <a:pPr algn="ctr">
              <a:spcBef>
                <a:spcPct val="50000"/>
              </a:spcBef>
            </a:pPr>
            <a:r>
              <a:rPr lang="fa-IR" sz="3600">
                <a:solidFill>
                  <a:srgbClr val="CDD844"/>
                </a:solidFill>
                <a:cs typeface="B Jadid" pitchFamily="2" charset="-78"/>
              </a:rPr>
              <a:t>شما عزيزان</a:t>
            </a:r>
            <a:endParaRPr lang="en-US" sz="3600">
              <a:solidFill>
                <a:srgbClr val="CDD844"/>
              </a:solidFill>
              <a:cs typeface="B Jadid" pitchFamily="2" charset="-78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رابطه بخش مالي و حقيقي اقتصاد</a:t>
            </a:r>
            <a:endParaRPr lang="en-US"/>
          </a:p>
        </p:txBody>
      </p:sp>
      <p:pic>
        <p:nvPicPr>
          <p:cNvPr id="43011" name="Picture 3" descr="sea0094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557338"/>
            <a:ext cx="6156325" cy="3670300"/>
          </a:xfrm>
          <a:noFill/>
          <a:ln/>
        </p:spPr>
      </p:pic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5461000"/>
            <a:ext cx="7854950" cy="139700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sz="2800" b="1"/>
              <a:t>اين دو بخش همچون چرخهاي دوچرخه اقتصاد هستند كه بايد به تناسب و در كنار هم باشند تا بتوانند اقتصاد را به سرمنزل توسعه برسانند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انواع نظامهاي مالي</a:t>
            </a:r>
            <a:r>
              <a:rPr lang="en-US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  <a:p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نظام </a:t>
            </a:r>
            <a:r>
              <a:rPr lang="fa-I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مالي</a:t>
            </a: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a-I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رابطه‌مدار</a:t>
            </a: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(پايه </a:t>
            </a:r>
            <a:r>
              <a:rPr lang="fa-I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بانكي</a:t>
            </a: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نظام </a:t>
            </a:r>
            <a:r>
              <a:rPr lang="fa-I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مالي</a:t>
            </a: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a-IR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قانون‌مدار</a:t>
            </a:r>
            <a:r>
              <a:rPr lang="fa-I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(پايه بازار</a:t>
            </a:r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endParaRPr lang="fa-IR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نظام مالی دولت محور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1047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fa-IR"/>
              <a:t>نظام مالي رابطه‌مدار(بانك محور)</a:t>
            </a:r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476375" y="2565400"/>
            <a:ext cx="1800225" cy="2449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sz="4000" b="1">
                <a:latin typeface="Verdana" pitchFamily="34" charset="0"/>
                <a:cs typeface="Mitra" pitchFamily="2" charset="-78"/>
              </a:rPr>
              <a:t>پس‌انداز </a:t>
            </a:r>
          </a:p>
          <a:p>
            <a:pPr algn="ctr"/>
            <a:r>
              <a:rPr lang="fa-IR" sz="4000" b="1">
                <a:latin typeface="Verdana" pitchFamily="34" charset="0"/>
                <a:cs typeface="Mitra" pitchFamily="2" charset="-78"/>
              </a:rPr>
              <a:t>مردم</a:t>
            </a:r>
            <a:endParaRPr lang="en-US" sz="4000" b="1">
              <a:latin typeface="Verdana" pitchFamily="34" charset="0"/>
              <a:cs typeface="Mitra" pitchFamily="2" charset="-78"/>
            </a:endParaRP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3276600" y="3790950"/>
            <a:ext cx="5048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794125" y="2565400"/>
            <a:ext cx="1800225" cy="2449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4000" b="1">
                <a:latin typeface="Verdana" pitchFamily="34" charset="0"/>
                <a:cs typeface="Mitra" pitchFamily="2" charset="-78"/>
              </a:rPr>
              <a:t>بانك</a:t>
            </a:r>
            <a:endParaRPr lang="en-US" sz="4000" b="1">
              <a:latin typeface="Verdana" pitchFamily="34" charset="0"/>
              <a:cs typeface="Mitra" pitchFamily="2" charset="-78"/>
            </a:endParaRP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5594350" y="3790950"/>
            <a:ext cx="5048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110288" y="2565400"/>
            <a:ext cx="1800225" cy="2449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4000" b="1">
                <a:latin typeface="Verdana" pitchFamily="34" charset="0"/>
                <a:cs typeface="Mitra" pitchFamily="2" charset="-78"/>
              </a:rPr>
              <a:t>بنگاههاي </a:t>
            </a:r>
          </a:p>
          <a:p>
            <a:pPr algn="ctr"/>
            <a:r>
              <a:rPr lang="ar-SA" sz="4000" b="1">
                <a:latin typeface="Verdana" pitchFamily="34" charset="0"/>
                <a:cs typeface="Mitra" pitchFamily="2" charset="-78"/>
              </a:rPr>
              <a:t>اقتصادي</a:t>
            </a:r>
            <a:endParaRPr lang="en-US" sz="4000" b="1">
              <a:latin typeface="Verdana" pitchFamily="34" charset="0"/>
              <a:cs typeface="Mitra" pitchFamily="2" charset="-78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438275" y="5516563"/>
            <a:ext cx="6551613" cy="977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a-IR" sz="2800" b="1">
                <a:latin typeface="Verdana" pitchFamily="34" charset="0"/>
                <a:cs typeface="Mitra" pitchFamily="2" charset="-78"/>
              </a:rPr>
              <a:t>موسسات اعتبار سنجي </a:t>
            </a:r>
          </a:p>
          <a:p>
            <a:pPr algn="ctr"/>
            <a:r>
              <a:rPr lang="fa-IR" sz="2800" b="1">
                <a:latin typeface="Verdana" pitchFamily="34" charset="0"/>
                <a:cs typeface="Mitra" pitchFamily="2" charset="-78"/>
              </a:rPr>
              <a:t>و رتبه‌بندي</a:t>
            </a:r>
            <a:endParaRPr lang="en-US" sz="2800" b="1">
              <a:latin typeface="Verdana" pitchFamily="34" charset="0"/>
              <a:cs typeface="Mitra" pitchFamily="2" charset="-78"/>
            </a:endParaRP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V="1">
            <a:off x="4643438" y="5021263"/>
            <a:ext cx="0" cy="482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V="1">
            <a:off x="6948488" y="5013325"/>
            <a:ext cx="0" cy="482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270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</p:bldLst>
  </p:timing>
</p:sld>
</file>

<file path=ppt/theme/theme1.xml><?xml version="1.0" encoding="utf-8"?>
<a:theme xmlns:a="http://schemas.openxmlformats.org/drawingml/2006/main" name="nice">
  <a:themeElements>
    <a:clrScheme name="n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ce">
      <a:majorFont>
        <a:latin typeface="Arial"/>
        <a:ea typeface=""/>
        <a:cs typeface="Mitra"/>
      </a:majorFont>
      <a:minorFont>
        <a:latin typeface="Arial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2109</Words>
  <Application>Microsoft Office PowerPoint</Application>
  <PresentationFormat>On-screen Show (4:3)</PresentationFormat>
  <Paragraphs>686</Paragraphs>
  <Slides>62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9" baseType="lpstr">
      <vt:lpstr>ＭＳ Ｐゴシック</vt:lpstr>
      <vt:lpstr>Arial</vt:lpstr>
      <vt:lpstr>B Jadid</vt:lpstr>
      <vt:lpstr>B Lotus</vt:lpstr>
      <vt:lpstr>B Mitra</vt:lpstr>
      <vt:lpstr>B Titr</vt:lpstr>
      <vt:lpstr>B Yagut</vt:lpstr>
      <vt:lpstr>B Zar</vt:lpstr>
      <vt:lpstr>Calibri</vt:lpstr>
      <vt:lpstr>IranNastaliq</vt:lpstr>
      <vt:lpstr>Lotus</vt:lpstr>
      <vt:lpstr>Mitra</vt:lpstr>
      <vt:lpstr>Times New Roman</vt:lpstr>
      <vt:lpstr>Verdana</vt:lpstr>
      <vt:lpstr>Yagut</vt:lpstr>
      <vt:lpstr>Zar</vt:lpstr>
      <vt:lpstr>nice</vt:lpstr>
      <vt:lpstr>PowerPoint Presentation</vt:lpstr>
      <vt:lpstr>نظام تامین مالی پروﮊه های فناورانه و کارآفرینی </vt:lpstr>
      <vt:lpstr>فهرست مطالب</vt:lpstr>
      <vt:lpstr>تقسيم بندي اقتصاد</vt:lpstr>
      <vt:lpstr>نگاه بخشی به اقتصاد</vt:lpstr>
      <vt:lpstr>رابطه بخش مالي و حقيقي اقتصاد</vt:lpstr>
      <vt:lpstr>رابطه بخش مالي و حقيقي اقتصاد</vt:lpstr>
      <vt:lpstr>انواع نظامهاي مالي </vt:lpstr>
      <vt:lpstr>نظام مالي رابطه‌مدار(بانك محور)</vt:lpstr>
      <vt:lpstr>نظام مالي قانون‌مدار(بازار محور)</vt:lpstr>
      <vt:lpstr>نظام مالي دولت محور</vt:lpstr>
      <vt:lpstr>انواع نظامهاي مالي </vt:lpstr>
      <vt:lpstr>بخش حقیقی در صنعت بیوتکنولوژی</vt:lpstr>
      <vt:lpstr>توسعه حوزه بیوتکنولوژی</vt:lpstr>
      <vt:lpstr>آمار تقاضای پتنت در حوزه بیو</vt:lpstr>
      <vt:lpstr>مراحل ایده تا بازار در حوزه بیو</vt:lpstr>
      <vt:lpstr>مراحل رشد طرح و منابع مالي آن </vt:lpstr>
      <vt:lpstr>PowerPoint Presentation</vt:lpstr>
      <vt:lpstr>ايده                                                                                                 Gestation</vt:lpstr>
      <vt:lpstr>آغاز                                                                                           Inception</vt:lpstr>
      <vt:lpstr>مرحله توليد نمونه اوليه                                                                      Pilot Stage</vt:lpstr>
      <vt:lpstr>معرفي كالا به بازار                                                                                       Roll Out</vt:lpstr>
      <vt:lpstr>رشد   Growth</vt:lpstr>
      <vt:lpstr>گسترش   Expansion </vt:lpstr>
      <vt:lpstr>بلوغ  Maturity</vt:lpstr>
      <vt:lpstr>PowerPoint Presentation</vt:lpstr>
      <vt:lpstr>ساختار تامین مالی طرح</vt:lpstr>
      <vt:lpstr>گردش مالی در کسب و کار</vt:lpstr>
      <vt:lpstr>شکاف تامین مالی</vt:lpstr>
      <vt:lpstr>درصد ساختار سرمایه</vt:lpstr>
      <vt:lpstr>منابع تامین مالی مختلف</vt:lpstr>
      <vt:lpstr>منابع مالی برای نوآوری</vt:lpstr>
      <vt:lpstr>تامین مالی مرحله‌ای در بنگاه معمولی</vt:lpstr>
      <vt:lpstr>تامین مالی مرحله‌ای در بنگاه نوآور</vt:lpstr>
      <vt:lpstr>Early-Stage Funding Gap</vt:lpstr>
      <vt:lpstr>وضعيت تسهيلات مالي  براي فعاليتهاي كارآفريني و تجاري سازي يافته‌هاي پژوهشي در ايران</vt:lpstr>
      <vt:lpstr>نقش نظام مالي در توسعه اقتصادي</vt:lpstr>
      <vt:lpstr>ساز و كارهاي تامين مالي در بخش اول </vt:lpstr>
      <vt:lpstr>وضعيت تسهيلات مالي براي كارآفريني در ايران </vt:lpstr>
      <vt:lpstr>PowerPoint Presentation</vt:lpstr>
      <vt:lpstr>PowerPoint Presentation</vt:lpstr>
      <vt:lpstr>اعضاي انجمن</vt:lpstr>
      <vt:lpstr>صندوقهای حوزه سلامت</vt:lpstr>
      <vt:lpstr>سایر نهادها</vt:lpstr>
      <vt:lpstr>حجم خدمات ارائه شده توسط نهادهاي متولي در بخش اول </vt:lpstr>
      <vt:lpstr>راهكارها در بخش اول </vt:lpstr>
      <vt:lpstr>نهادهاي متولي تامين مالي در بخش دوم </vt:lpstr>
      <vt:lpstr>نهادهاي متولي بازار پول</vt:lpstr>
      <vt:lpstr>گروه بندي ابزارهاي مورد استفاده در نظام بانکداري  اسلامي ايران</vt:lpstr>
      <vt:lpstr>نهادهاي متولي بازار سرمايه </vt:lpstr>
      <vt:lpstr>PowerPoint Presentation</vt:lpstr>
      <vt:lpstr>PowerPoint Presentation</vt:lpstr>
      <vt:lpstr>روند ارزش‌افزوده و تعداد صنايع كشور</vt:lpstr>
      <vt:lpstr>عدم تقسیم کار بین سازمانها</vt:lpstr>
      <vt:lpstr>PowerPoint Presentation</vt:lpstr>
      <vt:lpstr>نهادهاي متولي توسعه كسب و كار دانش‌بنيان</vt:lpstr>
      <vt:lpstr>سرمایه‌گذاری ریسک‌پذیر در حوزه بیو</vt:lpstr>
      <vt:lpstr>فرايند تامين مالي مشاركتي در صندوق</vt:lpstr>
      <vt:lpstr>جمع‌بندي و ارائه راهكارها در بخش دوم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mohamad naderizadeh</cp:lastModifiedBy>
  <cp:revision>29</cp:revision>
  <dcterms:created xsi:type="dcterms:W3CDTF">2007-04-17T12:32:13Z</dcterms:created>
  <dcterms:modified xsi:type="dcterms:W3CDTF">2015-05-22T10:14:49Z</dcterms:modified>
</cp:coreProperties>
</file>